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1" r:id="rId1"/>
  </p:sldMasterIdLst>
  <p:sldIdLst>
    <p:sldId id="324" r:id="rId2"/>
    <p:sldId id="332" r:id="rId3"/>
    <p:sldId id="326" r:id="rId4"/>
    <p:sldId id="333" r:id="rId5"/>
    <p:sldId id="334" r:id="rId6"/>
    <p:sldId id="354" r:id="rId7"/>
    <p:sldId id="337" r:id="rId8"/>
    <p:sldId id="345" r:id="rId9"/>
    <p:sldId id="338" r:id="rId10"/>
    <p:sldId id="348" r:id="rId11"/>
    <p:sldId id="340" r:id="rId12"/>
    <p:sldId id="346" r:id="rId13"/>
    <p:sldId id="341" r:id="rId14"/>
    <p:sldId id="342" r:id="rId15"/>
    <p:sldId id="347" r:id="rId16"/>
    <p:sldId id="343" r:id="rId17"/>
    <p:sldId id="349" r:id="rId18"/>
    <p:sldId id="344" r:id="rId19"/>
    <p:sldId id="350" r:id="rId20"/>
    <p:sldId id="355" r:id="rId21"/>
    <p:sldId id="353" r:id="rId22"/>
    <p:sldId id="35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688"/>
    <a:srgbClr val="F2E0B4"/>
    <a:srgbClr val="F7CF47"/>
    <a:srgbClr val="22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8E5C8F-A956-B4C1-1B91-7CFAE0510E69}" v="17" dt="2020-12-09T05:13:28.123"/>
    <p1510:client id="{31E89172-F69F-D839-206B-6B89BD2F8034}" v="29" dt="2020-12-10T00:30:03.815"/>
    <p1510:client id="{4CB6F7D5-2F8E-0D4D-1A57-DCF87CF7ED07}" v="3" dt="2020-12-09T19:27:06.608"/>
    <p1510:client id="{4FFEE376-7C9F-0A09-BB4A-E4003F65F9CA}" v="5" dt="2020-12-08T02:38:15.154"/>
    <p1510:client id="{6A9A8DB8-E047-C41D-9EC2-F59F6FF86EB0}" v="13" dt="2020-12-09T06:27:41.167"/>
    <p1510:client id="{8B7C19FD-ECB1-0A3B-08D3-EA1A662420C6}" v="4" dt="2020-12-10T00:49:25.305"/>
    <p1510:client id="{9D570B2E-42F8-177F-481C-5C5EBC009CAC}" v="27" dt="2020-12-07T07:48:58.459"/>
    <p1510:client id="{A14FDF92-BE87-A412-79B1-DF52373B69D8}" v="30" dt="2020-12-09T19:39:32.835"/>
    <p1510:client id="{A2BE4946-C3B9-82D5-6C5A-6C5C43F17494}" v="67" dt="2020-12-09T21:07:37.759"/>
    <p1510:client id="{BB062F98-8D16-B559-EA6F-97C3C4DE0702}" v="4" dt="2020-12-10T01:00:20.049"/>
    <p1510:client id="{C6B2AC7F-74F7-E332-AF7B-139BAED65168}" v="41" dt="2020-12-09T11:25:41.813"/>
    <p1510:client id="{C77DA9F6-E865-5486-7BBE-04CEF43CEB42}" v="27" dt="2020-12-07T07:21:25.079"/>
    <p1510:client id="{D623B21F-C9BA-9E19-D91B-8472EA2F7205}" v="14" dt="2020-12-09T23:02:47.446"/>
    <p1510:client id="{E4DD1796-3094-2C7F-52EA-90F685A44FBF}" v="231" dt="2020-12-09T19:13:26.367"/>
    <p1510:client id="{EC29B5F7-7658-EC42-71F1-962D2E89A2AC}" v="68" dt="2020-12-09T23:44:40.225"/>
    <p1510:client id="{ECF60F5F-143C-38FB-41D7-F6CEE7E9A1DB}" v="46" dt="2020-12-07T07:12:19.459"/>
    <p1510:client id="{F5F628FF-C3B4-8524-BDCC-F1E58C0A2444}" v="95" dt="2020-12-09T05:43:58.304"/>
    <p1510:client id="{F86BFF86-B737-B8E8-6DBB-4031E0140442}" v="23" dt="2020-12-10T00:59:31.4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ijayM\bodytype_result.out"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5351473922902494E-2"/>
          <c:y val="0.12996711559703686"/>
          <c:w val="0.89669942050894436"/>
          <c:h val="0.76520992308393887"/>
        </c:manualLayout>
      </c:layout>
      <c:pie3DChart>
        <c:varyColors val="1"/>
        <c:ser>
          <c:idx val="0"/>
          <c:order val="0"/>
          <c:tx>
            <c:strRef>
              <c:f>bodytype_result!$B$1</c:f>
              <c:strCache>
                <c:ptCount val="1"/>
                <c:pt idx="0">
                  <c:v>Count</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0578-40BD-93B1-7C4A9EE82166}"/>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0578-40BD-93B1-7C4A9EE82166}"/>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0578-40BD-93B1-7C4A9EE82166}"/>
              </c:ext>
            </c:extLst>
          </c:dPt>
          <c:dPt>
            <c:idx val="3"/>
            <c:bubble3D val="0"/>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0578-40BD-93B1-7C4A9EE82166}"/>
              </c:ext>
            </c:extLst>
          </c:dPt>
          <c:dPt>
            <c:idx val="4"/>
            <c:bubble3D val="0"/>
            <c:spPr>
              <a:solidFill>
                <a:schemeClr val="accent5"/>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9-0578-40BD-93B1-7C4A9EE82166}"/>
              </c:ext>
            </c:extLst>
          </c:dPt>
          <c:dPt>
            <c:idx val="5"/>
            <c:bubble3D val="0"/>
            <c:spPr>
              <a:solidFill>
                <a:schemeClr val="accent6"/>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B-0578-40BD-93B1-7C4A9EE82166}"/>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D-0578-40BD-93B1-7C4A9EE82166}"/>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F-0578-40BD-93B1-7C4A9EE82166}"/>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11-0578-40BD-93B1-7C4A9EE82166}"/>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overflow" horzOverflow="overflow"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1"/>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bodytype_result!$A$2:$A$10</c:f>
              <c:strCache>
                <c:ptCount val="9"/>
                <c:pt idx="0">
                  <c:v>Convertible</c:v>
                </c:pt>
                <c:pt idx="1">
                  <c:v>Coupe</c:v>
                </c:pt>
                <c:pt idx="2">
                  <c:v>Hatchback</c:v>
                </c:pt>
                <c:pt idx="3">
                  <c:v>Minivan</c:v>
                </c:pt>
                <c:pt idx="4">
                  <c:v>Pickup Truck</c:v>
                </c:pt>
                <c:pt idx="5">
                  <c:v>SUV / Crossover</c:v>
                </c:pt>
                <c:pt idx="6">
                  <c:v>Sedan</c:v>
                </c:pt>
                <c:pt idx="7">
                  <c:v>Van</c:v>
                </c:pt>
                <c:pt idx="8">
                  <c:v>Wagon</c:v>
                </c:pt>
              </c:strCache>
            </c:strRef>
          </c:cat>
          <c:val>
            <c:numRef>
              <c:f>bodytype_result!$B$2:$B$10</c:f>
              <c:numCache>
                <c:formatCode>General</c:formatCode>
                <c:ptCount val="9"/>
                <c:pt idx="0">
                  <c:v>26010</c:v>
                </c:pt>
                <c:pt idx="1">
                  <c:v>71607</c:v>
                </c:pt>
                <c:pt idx="2">
                  <c:v>88374</c:v>
                </c:pt>
                <c:pt idx="3">
                  <c:v>79802</c:v>
                </c:pt>
                <c:pt idx="4">
                  <c:v>474595</c:v>
                </c:pt>
                <c:pt idx="5">
                  <c:v>1416402</c:v>
                </c:pt>
                <c:pt idx="6">
                  <c:v>742036</c:v>
                </c:pt>
                <c:pt idx="7">
                  <c:v>47166</c:v>
                </c:pt>
                <c:pt idx="8">
                  <c:v>40505</c:v>
                </c:pt>
              </c:numCache>
            </c:numRef>
          </c:val>
          <c:extLst>
            <c:ext xmlns:c16="http://schemas.microsoft.com/office/drawing/2014/chart" uri="{C3380CC4-5D6E-409C-BE32-E72D297353CC}">
              <c16:uniqueId val="{00000012-0578-40BD-93B1-7C4A9EE82166}"/>
            </c:ext>
          </c:extLst>
        </c:ser>
        <c:dLbls>
          <c:dLblPos val="ctr"/>
          <c:showLegendKey val="0"/>
          <c:showVal val="0"/>
          <c:showCatName val="0"/>
          <c:showSerName val="0"/>
          <c:showPercent val="1"/>
          <c:showBubbleSize val="0"/>
          <c:showLeaderLines val="1"/>
        </c:dLbls>
      </c:pie3DChart>
      <c:spPr>
        <a:noFill/>
        <a:ln>
          <a:noFill/>
        </a:ln>
        <a:effectLst/>
      </c:spPr>
    </c:plotArea>
    <c:legend>
      <c:legendPos val="b"/>
      <c:layout>
        <c:manualLayout>
          <c:xMode val="edge"/>
          <c:yMode val="edge"/>
          <c:x val="6.7889331293905716E-2"/>
          <c:y val="0.89174292402638855"/>
          <c:w val="0.86422133741218854"/>
          <c:h val="0.10376523880460888"/>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80C6D2-1B31-1F45-A78F-EF1E7647E902}"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ECF3B1-9298-6E43-8F1D-AEB5A01CA7ED}" type="slidenum">
              <a:rPr lang="en-US" smtClean="0"/>
              <a:t>‹#›</a:t>
            </a:fld>
            <a:endParaRPr lang="en-US"/>
          </a:p>
        </p:txBody>
      </p:sp>
    </p:spTree>
    <p:extLst>
      <p:ext uri="{BB962C8B-B14F-4D97-AF65-F5344CB8AC3E}">
        <p14:creationId xmlns:p14="http://schemas.microsoft.com/office/powerpoint/2010/main" val="1896271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80C6D2-1B31-1F45-A78F-EF1E7647E902}" type="datetimeFigureOut">
              <a:rPr lang="en-US" smtClean="0"/>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ECF3B1-9298-6E43-8F1D-AEB5A01CA7ED}" type="slidenum">
              <a:rPr lang="en-US" smtClean="0"/>
              <a:t>‹#›</a:t>
            </a:fld>
            <a:endParaRPr lang="en-US"/>
          </a:p>
        </p:txBody>
      </p:sp>
    </p:spTree>
    <p:extLst>
      <p:ext uri="{BB962C8B-B14F-4D97-AF65-F5344CB8AC3E}">
        <p14:creationId xmlns:p14="http://schemas.microsoft.com/office/powerpoint/2010/main" val="794526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80C6D2-1B31-1F45-A78F-EF1E7647E902}" type="datetimeFigureOut">
              <a:rPr lang="en-US" smtClean="0"/>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ECF3B1-9298-6E43-8F1D-AEB5A01CA7ED}" type="slidenum">
              <a:rPr lang="en-US" smtClean="0"/>
              <a:t>‹#›</a:t>
            </a:fld>
            <a:endParaRPr lang="en-US"/>
          </a:p>
        </p:txBody>
      </p:sp>
    </p:spTree>
    <p:extLst>
      <p:ext uri="{BB962C8B-B14F-4D97-AF65-F5344CB8AC3E}">
        <p14:creationId xmlns:p14="http://schemas.microsoft.com/office/powerpoint/2010/main" val="3375315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80C6D2-1B31-1F45-A78F-EF1E7647E902}" type="datetimeFigureOut">
              <a:rPr lang="en-US" smtClean="0"/>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ECF3B1-9298-6E43-8F1D-AEB5A01CA7ED}"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747638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80C6D2-1B31-1F45-A78F-EF1E7647E902}" type="datetimeFigureOut">
              <a:rPr lang="en-US" smtClean="0"/>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ECF3B1-9298-6E43-8F1D-AEB5A01CA7ED}" type="slidenum">
              <a:rPr lang="en-US" smtClean="0"/>
              <a:t>‹#›</a:t>
            </a:fld>
            <a:endParaRPr lang="en-US"/>
          </a:p>
        </p:txBody>
      </p:sp>
    </p:spTree>
    <p:extLst>
      <p:ext uri="{BB962C8B-B14F-4D97-AF65-F5344CB8AC3E}">
        <p14:creationId xmlns:p14="http://schemas.microsoft.com/office/powerpoint/2010/main" val="3425109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A80C6D2-1B31-1F45-A78F-EF1E7647E902}" type="datetimeFigureOut">
              <a:rPr lang="en-US" smtClean="0"/>
              <a:t>12/9/2020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ECF3B1-9298-6E43-8F1D-AEB5A01CA7ED}" type="slidenum">
              <a:rPr lang="en-US" smtClean="0"/>
              <a:t>‹#›</a:t>
            </a:fld>
            <a:endParaRPr lang="en-US"/>
          </a:p>
        </p:txBody>
      </p:sp>
    </p:spTree>
    <p:extLst>
      <p:ext uri="{BB962C8B-B14F-4D97-AF65-F5344CB8AC3E}">
        <p14:creationId xmlns:p14="http://schemas.microsoft.com/office/powerpoint/2010/main" val="19482962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A80C6D2-1B31-1F45-A78F-EF1E7647E902}" type="datetimeFigureOut">
              <a:rPr lang="en-US" smtClean="0"/>
              <a:t>12/9/2020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ECF3B1-9298-6E43-8F1D-AEB5A01CA7ED}" type="slidenum">
              <a:rPr lang="en-US" smtClean="0"/>
              <a:t>‹#›</a:t>
            </a:fld>
            <a:endParaRPr lang="en-US"/>
          </a:p>
        </p:txBody>
      </p:sp>
    </p:spTree>
    <p:extLst>
      <p:ext uri="{BB962C8B-B14F-4D97-AF65-F5344CB8AC3E}">
        <p14:creationId xmlns:p14="http://schemas.microsoft.com/office/powerpoint/2010/main" val="1845292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80C6D2-1B31-1F45-A78F-EF1E7647E902}"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ECF3B1-9298-6E43-8F1D-AEB5A01CA7ED}" type="slidenum">
              <a:rPr lang="en-US" smtClean="0"/>
              <a:t>‹#›</a:t>
            </a:fld>
            <a:endParaRPr lang="en-US"/>
          </a:p>
        </p:txBody>
      </p:sp>
    </p:spTree>
    <p:extLst>
      <p:ext uri="{BB962C8B-B14F-4D97-AF65-F5344CB8AC3E}">
        <p14:creationId xmlns:p14="http://schemas.microsoft.com/office/powerpoint/2010/main" val="7995269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80C6D2-1B31-1F45-A78F-EF1E7647E902}"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ECF3B1-9298-6E43-8F1D-AEB5A01CA7ED}" type="slidenum">
              <a:rPr lang="en-US" smtClean="0"/>
              <a:t>‹#›</a:t>
            </a:fld>
            <a:endParaRPr lang="en-US"/>
          </a:p>
        </p:txBody>
      </p:sp>
    </p:spTree>
    <p:extLst>
      <p:ext uri="{BB962C8B-B14F-4D97-AF65-F5344CB8AC3E}">
        <p14:creationId xmlns:p14="http://schemas.microsoft.com/office/powerpoint/2010/main" val="2792623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E133A-6AB2-9640-A5A3-FA5C5D0524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0420A8-D2FC-4D4E-AECC-F1C026C0B09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7A02F-E841-784F-A864-34F76CA42CC4}"/>
              </a:ext>
            </a:extLst>
          </p:cNvPr>
          <p:cNvSpPr>
            <a:spLocks noGrp="1"/>
          </p:cNvSpPr>
          <p:nvPr>
            <p:ph type="dt" sz="half" idx="10"/>
          </p:nvPr>
        </p:nvSpPr>
        <p:spPr/>
        <p:txBody>
          <a:bodyPr/>
          <a:lstStyle/>
          <a:p>
            <a:fld id="{4A80C6D2-1B31-1F45-A78F-EF1E7647E902}" type="datetimeFigureOut">
              <a:rPr lang="en-US" smtClean="0"/>
              <a:t>12/9/2020</a:t>
            </a:fld>
            <a:endParaRPr lang="en-US"/>
          </a:p>
        </p:txBody>
      </p:sp>
      <p:sp>
        <p:nvSpPr>
          <p:cNvPr id="5" name="Footer Placeholder 4">
            <a:extLst>
              <a:ext uri="{FF2B5EF4-FFF2-40B4-BE49-F238E27FC236}">
                <a16:creationId xmlns:a16="http://schemas.microsoft.com/office/drawing/2014/main" id="{A17E5157-407F-9E42-BE9A-DB87843AE0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21223-B9ED-7346-87C3-EF2B75A4B658}"/>
              </a:ext>
            </a:extLst>
          </p:cNvPr>
          <p:cNvSpPr>
            <a:spLocks noGrp="1"/>
          </p:cNvSpPr>
          <p:nvPr>
            <p:ph type="sldNum" sz="quarter" idx="12"/>
          </p:nvPr>
        </p:nvSpPr>
        <p:spPr/>
        <p:txBody>
          <a:bodyPr/>
          <a:lstStyle/>
          <a:p>
            <a:fld id="{F5ECF3B1-9298-6E43-8F1D-AEB5A01CA7ED}" type="slidenum">
              <a:rPr lang="en-US" smtClean="0"/>
              <a:t>‹#›</a:t>
            </a:fld>
            <a:endParaRPr lang="en-US"/>
          </a:p>
        </p:txBody>
      </p:sp>
    </p:spTree>
    <p:extLst>
      <p:ext uri="{BB962C8B-B14F-4D97-AF65-F5344CB8AC3E}">
        <p14:creationId xmlns:p14="http://schemas.microsoft.com/office/powerpoint/2010/main" val="232206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80C6D2-1B31-1F45-A78F-EF1E7647E902}"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ECF3B1-9298-6E43-8F1D-AEB5A01CA7ED}" type="slidenum">
              <a:rPr lang="en-US" smtClean="0"/>
              <a:t>‹#›</a:t>
            </a:fld>
            <a:endParaRPr lang="en-US"/>
          </a:p>
        </p:txBody>
      </p:sp>
    </p:spTree>
    <p:extLst>
      <p:ext uri="{BB962C8B-B14F-4D97-AF65-F5344CB8AC3E}">
        <p14:creationId xmlns:p14="http://schemas.microsoft.com/office/powerpoint/2010/main" val="2300639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80C6D2-1B31-1F45-A78F-EF1E7647E902}"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ECF3B1-9298-6E43-8F1D-AEB5A01CA7ED}" type="slidenum">
              <a:rPr lang="en-US" smtClean="0"/>
              <a:t>‹#›</a:t>
            </a:fld>
            <a:endParaRPr lang="en-US"/>
          </a:p>
        </p:txBody>
      </p:sp>
    </p:spTree>
    <p:extLst>
      <p:ext uri="{BB962C8B-B14F-4D97-AF65-F5344CB8AC3E}">
        <p14:creationId xmlns:p14="http://schemas.microsoft.com/office/powerpoint/2010/main" val="3927973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80C6D2-1B31-1F45-A78F-EF1E7647E902}" type="datetimeFigureOut">
              <a:rPr lang="en-US" smtClean="0"/>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ECF3B1-9298-6E43-8F1D-AEB5A01CA7ED}" type="slidenum">
              <a:rPr lang="en-US" smtClean="0"/>
              <a:t>‹#›</a:t>
            </a:fld>
            <a:endParaRPr lang="en-US"/>
          </a:p>
        </p:txBody>
      </p:sp>
    </p:spTree>
    <p:extLst>
      <p:ext uri="{BB962C8B-B14F-4D97-AF65-F5344CB8AC3E}">
        <p14:creationId xmlns:p14="http://schemas.microsoft.com/office/powerpoint/2010/main" val="887475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80C6D2-1B31-1F45-A78F-EF1E7647E902}" type="datetimeFigureOut">
              <a:rPr lang="en-US" smtClean="0"/>
              <a:t>12/9/2020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ECF3B1-9298-6E43-8F1D-AEB5A01CA7ED}" type="slidenum">
              <a:rPr lang="en-US" smtClean="0"/>
              <a:t>‹#›</a:t>
            </a:fld>
            <a:endParaRPr lang="en-US"/>
          </a:p>
        </p:txBody>
      </p:sp>
    </p:spTree>
    <p:extLst>
      <p:ext uri="{BB962C8B-B14F-4D97-AF65-F5344CB8AC3E}">
        <p14:creationId xmlns:p14="http://schemas.microsoft.com/office/powerpoint/2010/main" val="881090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80C6D2-1B31-1F45-A78F-EF1E7647E902}" type="datetimeFigureOut">
              <a:rPr lang="en-US" smtClean="0"/>
              <a:t>12/9/2020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ECF3B1-9298-6E43-8F1D-AEB5A01CA7ED}" type="slidenum">
              <a:rPr lang="en-US" smtClean="0"/>
              <a:t>‹#›</a:t>
            </a:fld>
            <a:endParaRPr lang="en-US"/>
          </a:p>
        </p:txBody>
      </p:sp>
    </p:spTree>
    <p:extLst>
      <p:ext uri="{BB962C8B-B14F-4D97-AF65-F5344CB8AC3E}">
        <p14:creationId xmlns:p14="http://schemas.microsoft.com/office/powerpoint/2010/main" val="4239654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A80C6D2-1B31-1F45-A78F-EF1E7647E902}" type="datetimeFigureOut">
              <a:rPr lang="en-US" smtClean="0"/>
              <a:t>12/9/2020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ECF3B1-9298-6E43-8F1D-AEB5A01CA7ED}" type="slidenum">
              <a:rPr lang="en-US" smtClean="0"/>
              <a:t>‹#›</a:t>
            </a:fld>
            <a:endParaRPr lang="en-US"/>
          </a:p>
        </p:txBody>
      </p:sp>
    </p:spTree>
    <p:extLst>
      <p:ext uri="{BB962C8B-B14F-4D97-AF65-F5344CB8AC3E}">
        <p14:creationId xmlns:p14="http://schemas.microsoft.com/office/powerpoint/2010/main" val="3459558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80C6D2-1B31-1F45-A78F-EF1E7647E902}" type="datetimeFigureOut">
              <a:rPr lang="en-US" smtClean="0"/>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ECF3B1-9298-6E43-8F1D-AEB5A01CA7ED}" type="slidenum">
              <a:rPr lang="en-US" smtClean="0"/>
              <a:t>‹#›</a:t>
            </a:fld>
            <a:endParaRPr lang="en-US"/>
          </a:p>
        </p:txBody>
      </p:sp>
    </p:spTree>
    <p:extLst>
      <p:ext uri="{BB962C8B-B14F-4D97-AF65-F5344CB8AC3E}">
        <p14:creationId xmlns:p14="http://schemas.microsoft.com/office/powerpoint/2010/main" val="2863965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80C6D2-1B31-1F45-A78F-EF1E7647E902}" type="datetimeFigureOut">
              <a:rPr lang="en-US" smtClean="0"/>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ECF3B1-9298-6E43-8F1D-AEB5A01CA7ED}" type="slidenum">
              <a:rPr lang="en-US" smtClean="0"/>
              <a:t>‹#›</a:t>
            </a:fld>
            <a:endParaRPr lang="en-US"/>
          </a:p>
        </p:txBody>
      </p:sp>
    </p:spTree>
    <p:extLst>
      <p:ext uri="{BB962C8B-B14F-4D97-AF65-F5344CB8AC3E}">
        <p14:creationId xmlns:p14="http://schemas.microsoft.com/office/powerpoint/2010/main" val="3559716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A80C6D2-1B31-1F45-A78F-EF1E7647E902}" type="datetimeFigureOut">
              <a:rPr lang="en-US" smtClean="0"/>
              <a:t>12/9/2020</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F5ECF3B1-9298-6E43-8F1D-AEB5A01CA7ED}" type="slidenum">
              <a:rPr lang="en-US" smtClean="0"/>
              <a:t>‹#›</a:t>
            </a:fld>
            <a:endParaRPr lang="en-US"/>
          </a:p>
        </p:txBody>
      </p:sp>
    </p:spTree>
    <p:extLst>
      <p:ext uri="{BB962C8B-B14F-4D97-AF65-F5344CB8AC3E}">
        <p14:creationId xmlns:p14="http://schemas.microsoft.com/office/powerpoint/2010/main" val="1813428070"/>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 id="2147483977" r:id="rId16"/>
    <p:sldLayoutId id="2147483978" r:id="rId17"/>
    <p:sldLayoutId id="2147483979"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ananaymital/us-used-cars-dataset" TargetMode="External"/><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image" Target="../media/image14.jpe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B533D8-FED8-784E-B98A-B51FCBC9D9A1}"/>
              </a:ext>
            </a:extLst>
          </p:cNvPr>
          <p:cNvPicPr>
            <a:picLocks noChangeAspect="1"/>
          </p:cNvPicPr>
          <p:nvPr/>
        </p:nvPicPr>
        <p:blipFill>
          <a:blip r:embed="rId2"/>
          <a:stretch>
            <a:fillRect/>
          </a:stretch>
        </p:blipFill>
        <p:spPr>
          <a:xfrm>
            <a:off x="6646337" y="1723976"/>
            <a:ext cx="3259664" cy="3906781"/>
          </a:xfrm>
          <a:prstGeom prst="rect">
            <a:avLst/>
          </a:prstGeom>
        </p:spPr>
      </p:pic>
      <p:sp>
        <p:nvSpPr>
          <p:cNvPr id="5" name="Title 1">
            <a:extLst>
              <a:ext uri="{FF2B5EF4-FFF2-40B4-BE49-F238E27FC236}">
                <a16:creationId xmlns:a16="http://schemas.microsoft.com/office/drawing/2014/main" id="{0C7C4647-23E4-5846-97FC-EE0768357ED9}"/>
              </a:ext>
            </a:extLst>
          </p:cNvPr>
          <p:cNvSpPr txBox="1">
            <a:spLocks/>
          </p:cNvSpPr>
          <p:nvPr/>
        </p:nvSpPr>
        <p:spPr>
          <a:xfrm>
            <a:off x="4800600" y="151655"/>
            <a:ext cx="6953250" cy="17247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a:solidFill>
                  <a:srgbClr val="0070C0"/>
                </a:solidFill>
                <a:latin typeface="Arial Rounded MT Bold" panose="020F0704030504030204" pitchFamily="34" charset="0"/>
                <a:cs typeface="Futura" panose="020B0602020204020303" pitchFamily="34" charset="-79"/>
              </a:rPr>
              <a:t>U.S. USED CAR</a:t>
            </a:r>
          </a:p>
          <a:p>
            <a:pPr algn="ctr"/>
            <a:r>
              <a:rPr lang="en-US" sz="4800" b="1">
                <a:solidFill>
                  <a:srgbClr val="0070C0"/>
                </a:solidFill>
                <a:latin typeface="Arial Rounded MT Bold" panose="020F0704030504030204" pitchFamily="34" charset="0"/>
                <a:cs typeface="Futura" panose="020B0602020204020303" pitchFamily="34" charset="-79"/>
              </a:rPr>
              <a:t>Data Analysis </a:t>
            </a:r>
          </a:p>
        </p:txBody>
      </p:sp>
      <p:sp>
        <p:nvSpPr>
          <p:cNvPr id="4" name="Rectangle 3"/>
          <p:cNvSpPr/>
          <p:nvPr/>
        </p:nvSpPr>
        <p:spPr>
          <a:xfrm>
            <a:off x="1" y="0"/>
            <a:ext cx="5007090" cy="6858000"/>
          </a:xfrm>
          <a:prstGeom prst="rect">
            <a:avLst/>
          </a:prstGeom>
          <a:gradFill flip="none" rotWithShape="1">
            <a:gsLst>
              <a:gs pos="39000">
                <a:schemeClr val="bg1">
                  <a:lumMod val="85000"/>
                </a:schemeClr>
              </a:gs>
              <a:gs pos="0">
                <a:schemeClr val="bg2">
                  <a:lumMod val="75000"/>
                </a:schemeClr>
              </a:gs>
              <a:gs pos="63000">
                <a:schemeClr val="bg1"/>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A32449C-4292-48B6-8132-299823512147}"/>
              </a:ext>
            </a:extLst>
          </p:cNvPr>
          <p:cNvSpPr txBox="1"/>
          <p:nvPr/>
        </p:nvSpPr>
        <p:spPr>
          <a:xfrm>
            <a:off x="6279503" y="5556979"/>
            <a:ext cx="4257867" cy="830997"/>
          </a:xfrm>
          <a:prstGeom prst="rect">
            <a:avLst/>
          </a:prstGeom>
          <a:noFill/>
        </p:spPr>
        <p:txBody>
          <a:bodyPr wrap="square" rtlCol="0">
            <a:spAutoFit/>
          </a:bodyPr>
          <a:lstStyle/>
          <a:p>
            <a:pPr algn="ctr"/>
            <a:r>
              <a:rPr lang="en-US" sz="2400" b="1">
                <a:solidFill>
                  <a:schemeClr val="tx1">
                    <a:lumMod val="50000"/>
                    <a:lumOff val="50000"/>
                  </a:schemeClr>
                </a:solidFill>
                <a:latin typeface="Arial Rounded MT Bold" panose="020F0704030504030204" pitchFamily="34" charset="0"/>
                <a:cs typeface="Calibri" panose="020F0502020204030204" pitchFamily="34" charset="0"/>
              </a:rPr>
              <a:t>  -- </a:t>
            </a:r>
            <a:r>
              <a:rPr lang="en-US" sz="2400" i="1">
                <a:solidFill>
                  <a:schemeClr val="tx1">
                    <a:lumMod val="50000"/>
                    <a:lumOff val="50000"/>
                  </a:schemeClr>
                </a:solidFill>
                <a:latin typeface="Arial Rounded MT Bold" panose="020F0704030504030204" pitchFamily="34" charset="0"/>
                <a:cs typeface="Calibri" panose="020F0502020204030204" pitchFamily="34" charset="0"/>
              </a:rPr>
              <a:t>Under the guidance of</a:t>
            </a:r>
            <a:r>
              <a:rPr lang="en-US" sz="2400" b="1">
                <a:solidFill>
                  <a:schemeClr val="tx1">
                    <a:lumMod val="50000"/>
                    <a:lumOff val="50000"/>
                  </a:schemeClr>
                </a:solidFill>
                <a:latin typeface="Arial Rounded MT Bold" panose="020F0704030504030204" pitchFamily="34" charset="0"/>
                <a:cs typeface="Calibri" panose="020F0502020204030204" pitchFamily="34" charset="0"/>
              </a:rPr>
              <a:t>  --</a:t>
            </a:r>
          </a:p>
          <a:p>
            <a:pPr algn="ctr"/>
            <a:r>
              <a:rPr lang="en-US" sz="2400" b="1">
                <a:solidFill>
                  <a:schemeClr val="tx1">
                    <a:lumMod val="50000"/>
                    <a:lumOff val="50000"/>
                  </a:schemeClr>
                </a:solidFill>
                <a:latin typeface="Arial Rounded MT Bold" panose="020F0704030504030204" pitchFamily="34" charset="0"/>
                <a:cs typeface="Calibri" panose="020F0502020204030204" pitchFamily="34" charset="0"/>
              </a:rPr>
              <a:t> Dr. </a:t>
            </a:r>
            <a:r>
              <a:rPr lang="en-US" sz="2400" b="1" err="1">
                <a:solidFill>
                  <a:schemeClr val="tx1">
                    <a:lumMod val="50000"/>
                    <a:lumOff val="50000"/>
                  </a:schemeClr>
                </a:solidFill>
                <a:latin typeface="Arial Rounded MT Bold" panose="020F0704030504030204" pitchFamily="34" charset="0"/>
                <a:cs typeface="Calibri" panose="020F0502020204030204" pitchFamily="34" charset="0"/>
              </a:rPr>
              <a:t>Jongwook</a:t>
            </a:r>
            <a:r>
              <a:rPr lang="en-US" sz="2400" b="1">
                <a:solidFill>
                  <a:schemeClr val="tx1">
                    <a:lumMod val="50000"/>
                    <a:lumOff val="50000"/>
                  </a:schemeClr>
                </a:solidFill>
                <a:latin typeface="Arial Rounded MT Bold" panose="020F0704030504030204" pitchFamily="34" charset="0"/>
                <a:cs typeface="Calibri" panose="020F0502020204030204" pitchFamily="34" charset="0"/>
              </a:rPr>
              <a:t> Woo</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909"/>
            <a:ext cx="5007090" cy="2689355"/>
          </a:xfrm>
          <a:prstGeom prst="rect">
            <a:avLst/>
          </a:prstGeom>
        </p:spPr>
      </p:pic>
    </p:spTree>
    <p:extLst>
      <p:ext uri="{BB962C8B-B14F-4D97-AF65-F5344CB8AC3E}">
        <p14:creationId xmlns:p14="http://schemas.microsoft.com/office/powerpoint/2010/main" val="3907563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E80A01-D1B1-AF4D-9229-408CA5BDC3C2}"/>
              </a:ext>
            </a:extLst>
          </p:cNvPr>
          <p:cNvPicPr>
            <a:picLocks noChangeAspect="1"/>
          </p:cNvPicPr>
          <p:nvPr/>
        </p:nvPicPr>
        <p:blipFill>
          <a:blip r:embed="rId2"/>
          <a:stretch>
            <a:fillRect/>
          </a:stretch>
        </p:blipFill>
        <p:spPr>
          <a:xfrm>
            <a:off x="10212321" y="6447217"/>
            <a:ext cx="1739273" cy="320481"/>
          </a:xfrm>
          <a:prstGeom prst="rect">
            <a:avLst/>
          </a:prstGeom>
        </p:spPr>
      </p:pic>
      <p:sp>
        <p:nvSpPr>
          <p:cNvPr id="10" name="Rectangle 9">
            <a:extLst>
              <a:ext uri="{FF2B5EF4-FFF2-40B4-BE49-F238E27FC236}">
                <a16:creationId xmlns:a16="http://schemas.microsoft.com/office/drawing/2014/main" id="{FCD9AB84-4DF1-A048-8791-FA44BE806171}"/>
              </a:ext>
            </a:extLst>
          </p:cNvPr>
          <p:cNvSpPr/>
          <p:nvPr/>
        </p:nvSpPr>
        <p:spPr>
          <a:xfrm>
            <a:off x="0" y="6828914"/>
            <a:ext cx="12192000" cy="5817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BF9A758-C145-5B43-9E93-C37B9F48995D}"/>
              </a:ext>
            </a:extLst>
          </p:cNvPr>
          <p:cNvSpPr txBox="1">
            <a:spLocks/>
          </p:cNvSpPr>
          <p:nvPr/>
        </p:nvSpPr>
        <p:spPr>
          <a:xfrm>
            <a:off x="1308035" y="257726"/>
            <a:ext cx="10779462" cy="8062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70C0"/>
                </a:solidFill>
                <a:latin typeface="Arial Rounded MT Bold" panose="020F0704030504030204" pitchFamily="34" charset="0"/>
                <a:cs typeface="Calibri" panose="020F0502020204030204" pitchFamily="34" charset="0"/>
              </a:rPr>
              <a:t>2. Seller rating of car brand and its models</a:t>
            </a:r>
          </a:p>
        </p:txBody>
      </p:sp>
      <p:sp>
        <p:nvSpPr>
          <p:cNvPr id="9" name="Rectangle 8"/>
          <p:cNvSpPr/>
          <p:nvPr/>
        </p:nvSpPr>
        <p:spPr>
          <a:xfrm>
            <a:off x="9525" y="438150"/>
            <a:ext cx="1323974" cy="381000"/>
          </a:xfrm>
          <a:prstGeom prst="rect">
            <a:avLst/>
          </a:prstGeom>
          <a:solidFill>
            <a:schemeClr val="accent1">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E690C045-3148-6141-8F33-E86714267A10}"/>
              </a:ext>
            </a:extLst>
          </p:cNvPr>
          <p:cNvSpPr>
            <a:spLocks noGrp="1"/>
          </p:cNvSpPr>
          <p:nvPr>
            <p:ph idx="1"/>
          </p:nvPr>
        </p:nvSpPr>
        <p:spPr>
          <a:xfrm>
            <a:off x="444138" y="1190008"/>
            <a:ext cx="11507456" cy="1814450"/>
          </a:xfrm>
        </p:spPr>
        <p:txBody>
          <a:bodyPr>
            <a:noAutofit/>
          </a:bodyPr>
          <a:lstStyle/>
          <a:p>
            <a:pPr marL="0" indent="0">
              <a:buNone/>
            </a:pPr>
            <a:r>
              <a:rPr lang="en-US" sz="1600" b="1" i="1" u="sng" cap="none">
                <a:solidFill>
                  <a:schemeClr val="tx1">
                    <a:lumMod val="50000"/>
                    <a:lumOff val="50000"/>
                  </a:schemeClr>
                </a:solidFill>
                <a:latin typeface="Calibri" panose="020F0502020204030204" pitchFamily="34" charset="0"/>
                <a:cs typeface="Calibri" panose="020F0502020204030204" pitchFamily="34" charset="0"/>
              </a:rPr>
              <a:t>Analysis</a:t>
            </a:r>
            <a:r>
              <a:rPr lang="en-US" sz="1600" b="1" i="1" cap="none">
                <a:solidFill>
                  <a:schemeClr val="tx1">
                    <a:lumMod val="50000"/>
                    <a:lumOff val="50000"/>
                  </a:schemeClr>
                </a:solidFill>
                <a:latin typeface="Calibri" panose="020F0502020204030204" pitchFamily="34" charset="0"/>
                <a:cs typeface="Calibri" panose="020F0502020204030204" pitchFamily="34" charset="0"/>
              </a:rPr>
              <a:t>:</a:t>
            </a:r>
          </a:p>
          <a:p>
            <a:pPr marL="0" indent="0">
              <a:buNone/>
            </a:pPr>
            <a:r>
              <a:rPr lang="en-US" sz="1600" b="1" i="1" cap="none">
                <a:solidFill>
                  <a:srgbClr val="0070C0"/>
                </a:solidFill>
                <a:latin typeface="Calibri" panose="020F0502020204030204" pitchFamily="34" charset="0"/>
                <a:cs typeface="Calibri" panose="020F0502020204030204" pitchFamily="34" charset="0"/>
              </a:rPr>
              <a:t>Analyzed the seller rating of all car brands and its’ models. The top 15 car makers having highest seller rating above 4.0 in last 5 years are 'Lotus', 'Bentley', 'Ferrari', 'Karma', 'Lamborghini', 'Rolls-Royce', 'Porsche', 'McLaren', 'Aston Martin', 'smart', 'MINI', 'Jaguar', 'Tesla', 'Lexus', 'Audi'. </a:t>
            </a:r>
          </a:p>
          <a:p>
            <a:pPr marL="0" indent="0">
              <a:buNone/>
            </a:pPr>
            <a:r>
              <a:rPr lang="en-US" sz="1600" b="1" i="1" cap="none">
                <a:solidFill>
                  <a:srgbClr val="0070C0"/>
                </a:solidFill>
                <a:latin typeface="Calibri" panose="020F0502020204030204" pitchFamily="34" charset="0"/>
                <a:cs typeface="Calibri" panose="020F0502020204030204" pitchFamily="34" charset="0"/>
              </a:rPr>
              <a:t>The visualization signifies the importance of seller rating. From the data, it is implied that since the premium car brands and models provide better performance features and creature comfort, they fall in high seller rating.</a:t>
            </a:r>
          </a:p>
        </p:txBody>
      </p:sp>
      <p:sp>
        <p:nvSpPr>
          <p:cNvPr id="11" name="Content Placeholder 2">
            <a:extLst>
              <a:ext uri="{FF2B5EF4-FFF2-40B4-BE49-F238E27FC236}">
                <a16:creationId xmlns:a16="http://schemas.microsoft.com/office/drawing/2014/main" id="{E690C045-3148-6141-8F33-E86714267A10}"/>
              </a:ext>
            </a:extLst>
          </p:cNvPr>
          <p:cNvSpPr txBox="1">
            <a:spLocks/>
          </p:cNvSpPr>
          <p:nvPr/>
        </p:nvSpPr>
        <p:spPr>
          <a:xfrm>
            <a:off x="313510" y="3709737"/>
            <a:ext cx="11638084" cy="186773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Font typeface="Arial" panose="020B0604020202020204" pitchFamily="34" charset="0"/>
              <a:buNone/>
            </a:pPr>
            <a:r>
              <a:rPr lang="en-US" sz="1600" b="1" i="1" u="sng" cap="none">
                <a:solidFill>
                  <a:srgbClr val="0070C0"/>
                </a:solidFill>
                <a:latin typeface="Calibri" panose="020F0502020204030204" pitchFamily="34" charset="0"/>
                <a:cs typeface="Calibri" panose="020F0502020204030204" pitchFamily="34" charset="0"/>
              </a:rPr>
              <a:t>QUERY</a:t>
            </a:r>
            <a:r>
              <a:rPr lang="en-US" sz="1600" b="1" i="1" cap="none">
                <a:solidFill>
                  <a:srgbClr val="0070C0"/>
                </a:solidFill>
                <a:latin typeface="Calibri" panose="020F0502020204030204" pitchFamily="34" charset="0"/>
                <a:cs typeface="Calibri" panose="020F0502020204030204" pitchFamily="34" charset="0"/>
              </a:rPr>
              <a:t>:</a:t>
            </a:r>
          </a:p>
          <a:p>
            <a:r>
              <a:rPr lang="en-US" sz="1600" b="1" i="1" cap="none">
                <a:solidFill>
                  <a:schemeClr val="tx1">
                    <a:lumMod val="50000"/>
                    <a:lumOff val="50000"/>
                  </a:schemeClr>
                </a:solidFill>
                <a:latin typeface="Calibri" panose="020F0502020204030204" pitchFamily="34" charset="0"/>
                <a:cs typeface="Calibri" panose="020F0502020204030204" pitchFamily="34" charset="0"/>
              </a:rPr>
              <a:t>CREATE EXTERNAL TABLE IF NOT EXISTS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car_rating</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make_name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string,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model_name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string,year</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int</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seller_rating</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string) ROW FORMAT DELIMITED FIELDS TERMINATED BY ',' STORED AS TEXTFILE LOCATION /user/hparekh2/GP2TermProject/tables/</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car_rating</a:t>
            </a:r>
            <a:r>
              <a:rPr lang="en-US" sz="1600" b="1" i="1" cap="none">
                <a:solidFill>
                  <a:schemeClr val="tx1">
                    <a:lumMod val="50000"/>
                    <a:lumOff val="50000"/>
                  </a:schemeClr>
                </a:solidFill>
                <a:latin typeface="Calibri" panose="020F0502020204030204" pitchFamily="34" charset="0"/>
                <a:cs typeface="Calibri" panose="020F0502020204030204" pitchFamily="34" charset="0"/>
              </a:rPr>
              <a:t>/';</a:t>
            </a:r>
          </a:p>
          <a:p>
            <a:r>
              <a:rPr lang="en-US" sz="1600" b="1" i="1" cap="none">
                <a:solidFill>
                  <a:schemeClr val="tx1">
                    <a:lumMod val="50000"/>
                    <a:lumOff val="50000"/>
                  </a:schemeClr>
                </a:solidFill>
                <a:latin typeface="Calibri" panose="020F0502020204030204" pitchFamily="34" charset="0"/>
                <a:cs typeface="Calibri" panose="020F0502020204030204" pitchFamily="34" charset="0"/>
              </a:rPr>
              <a:t> INSERT OVERWRITE TABLE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car_rating</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Select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make_name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model_name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year, AVG(</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seller_rating</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FROM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cargurus_usedcars</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WHERE year &gt;= 2015 and year &lt;= 2020 GROUP BY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make_name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model_name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year;. </a:t>
            </a:r>
            <a:endParaRPr lang="en-US" sz="1400" b="1" i="1" cap="none">
              <a:solidFill>
                <a:schemeClr val="tx1">
                  <a:lumMod val="50000"/>
                  <a:lumOff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82718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E80A01-D1B1-AF4D-9229-408CA5BDC3C2}"/>
              </a:ext>
            </a:extLst>
          </p:cNvPr>
          <p:cNvPicPr>
            <a:picLocks noChangeAspect="1"/>
          </p:cNvPicPr>
          <p:nvPr/>
        </p:nvPicPr>
        <p:blipFill>
          <a:blip r:embed="rId2"/>
          <a:stretch>
            <a:fillRect/>
          </a:stretch>
        </p:blipFill>
        <p:spPr>
          <a:xfrm>
            <a:off x="10212321" y="6447217"/>
            <a:ext cx="1739273" cy="320481"/>
          </a:xfrm>
          <a:prstGeom prst="rect">
            <a:avLst/>
          </a:prstGeom>
        </p:spPr>
      </p:pic>
      <p:sp>
        <p:nvSpPr>
          <p:cNvPr id="10" name="Rectangle 9">
            <a:extLst>
              <a:ext uri="{FF2B5EF4-FFF2-40B4-BE49-F238E27FC236}">
                <a16:creationId xmlns:a16="http://schemas.microsoft.com/office/drawing/2014/main" id="{FCD9AB84-4DF1-A048-8791-FA44BE806171}"/>
              </a:ext>
            </a:extLst>
          </p:cNvPr>
          <p:cNvSpPr/>
          <p:nvPr/>
        </p:nvSpPr>
        <p:spPr>
          <a:xfrm>
            <a:off x="0" y="6828914"/>
            <a:ext cx="12192000" cy="5817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BF9A758-C145-5B43-9E93-C37B9F48995D}"/>
              </a:ext>
            </a:extLst>
          </p:cNvPr>
          <p:cNvSpPr txBox="1">
            <a:spLocks/>
          </p:cNvSpPr>
          <p:nvPr/>
        </p:nvSpPr>
        <p:spPr>
          <a:xfrm>
            <a:off x="1308035" y="257726"/>
            <a:ext cx="10213405" cy="8062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70C0"/>
                </a:solidFill>
                <a:latin typeface="Arial Rounded MT Bold" panose="020F0704030504030204" pitchFamily="34" charset="0"/>
                <a:cs typeface="Calibri" panose="020F0502020204030204" pitchFamily="34" charset="0"/>
              </a:rPr>
              <a:t>3. N-gram Analysis of Car Features</a:t>
            </a:r>
          </a:p>
        </p:txBody>
      </p:sp>
      <p:sp>
        <p:nvSpPr>
          <p:cNvPr id="9" name="Rectangle 8"/>
          <p:cNvSpPr/>
          <p:nvPr/>
        </p:nvSpPr>
        <p:spPr>
          <a:xfrm>
            <a:off x="9525" y="438150"/>
            <a:ext cx="1323974" cy="381000"/>
          </a:xfrm>
          <a:prstGeom prst="rect">
            <a:avLst/>
          </a:prstGeom>
          <a:solidFill>
            <a:schemeClr val="accent1">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472701" y="1068670"/>
            <a:ext cx="9160465" cy="5317331"/>
          </a:xfrm>
          <a:prstGeom prst="rect">
            <a:avLst/>
          </a:prstGeom>
        </p:spPr>
      </p:pic>
    </p:spTree>
    <p:extLst>
      <p:ext uri="{BB962C8B-B14F-4D97-AF65-F5344CB8AC3E}">
        <p14:creationId xmlns:p14="http://schemas.microsoft.com/office/powerpoint/2010/main" val="1941957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E80A01-D1B1-AF4D-9229-408CA5BDC3C2}"/>
              </a:ext>
            </a:extLst>
          </p:cNvPr>
          <p:cNvPicPr>
            <a:picLocks noChangeAspect="1"/>
          </p:cNvPicPr>
          <p:nvPr/>
        </p:nvPicPr>
        <p:blipFill>
          <a:blip r:embed="rId2"/>
          <a:stretch>
            <a:fillRect/>
          </a:stretch>
        </p:blipFill>
        <p:spPr>
          <a:xfrm>
            <a:off x="10212321" y="6447217"/>
            <a:ext cx="1739273" cy="320481"/>
          </a:xfrm>
          <a:prstGeom prst="rect">
            <a:avLst/>
          </a:prstGeom>
        </p:spPr>
      </p:pic>
      <p:sp>
        <p:nvSpPr>
          <p:cNvPr id="10" name="Rectangle 9">
            <a:extLst>
              <a:ext uri="{FF2B5EF4-FFF2-40B4-BE49-F238E27FC236}">
                <a16:creationId xmlns:a16="http://schemas.microsoft.com/office/drawing/2014/main" id="{FCD9AB84-4DF1-A048-8791-FA44BE806171}"/>
              </a:ext>
            </a:extLst>
          </p:cNvPr>
          <p:cNvSpPr/>
          <p:nvPr/>
        </p:nvSpPr>
        <p:spPr>
          <a:xfrm>
            <a:off x="0" y="6828914"/>
            <a:ext cx="12192000" cy="5817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BF9A758-C145-5B43-9E93-C37B9F48995D}"/>
              </a:ext>
            </a:extLst>
          </p:cNvPr>
          <p:cNvSpPr txBox="1">
            <a:spLocks/>
          </p:cNvSpPr>
          <p:nvPr/>
        </p:nvSpPr>
        <p:spPr>
          <a:xfrm>
            <a:off x="1308035" y="257726"/>
            <a:ext cx="10213405" cy="8062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70C0"/>
                </a:solidFill>
                <a:latin typeface="Arial Rounded MT Bold" panose="020F0704030504030204" pitchFamily="34" charset="0"/>
                <a:cs typeface="Calibri" panose="020F0502020204030204" pitchFamily="34" charset="0"/>
              </a:rPr>
              <a:t>3. N-gram Analysis of Car Features</a:t>
            </a:r>
          </a:p>
        </p:txBody>
      </p:sp>
      <p:sp>
        <p:nvSpPr>
          <p:cNvPr id="9" name="Rectangle 8"/>
          <p:cNvSpPr/>
          <p:nvPr/>
        </p:nvSpPr>
        <p:spPr>
          <a:xfrm>
            <a:off x="9525" y="438150"/>
            <a:ext cx="1323974" cy="381000"/>
          </a:xfrm>
          <a:prstGeom prst="rect">
            <a:avLst/>
          </a:prstGeom>
          <a:solidFill>
            <a:schemeClr val="accent1">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E690C045-3148-6141-8F33-E86714267A10}"/>
              </a:ext>
            </a:extLst>
          </p:cNvPr>
          <p:cNvSpPr txBox="1">
            <a:spLocks/>
          </p:cNvSpPr>
          <p:nvPr/>
        </p:nvSpPr>
        <p:spPr>
          <a:xfrm>
            <a:off x="115850" y="3021874"/>
            <a:ext cx="11638084" cy="395369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Font typeface="Arial" panose="020B0604020202020204" pitchFamily="34" charset="0"/>
              <a:buNone/>
            </a:pPr>
            <a:r>
              <a:rPr lang="en-US" sz="1600" b="1" i="1" u="sng" cap="none">
                <a:solidFill>
                  <a:srgbClr val="0070C0"/>
                </a:solidFill>
                <a:latin typeface="Calibri" panose="020F0502020204030204" pitchFamily="34" charset="0"/>
                <a:cs typeface="Calibri" panose="020F0502020204030204" pitchFamily="34" charset="0"/>
              </a:rPr>
              <a:t>QUERY</a:t>
            </a:r>
            <a:r>
              <a:rPr lang="en-US" sz="1600" b="1" i="1" cap="none">
                <a:solidFill>
                  <a:srgbClr val="0070C0"/>
                </a:solidFill>
                <a:latin typeface="Calibri" panose="020F0502020204030204" pitchFamily="34" charset="0"/>
                <a:cs typeface="Calibri" panose="020F0502020204030204" pitchFamily="34" charset="0"/>
              </a:rPr>
              <a:t>:</a:t>
            </a:r>
          </a:p>
          <a:p>
            <a:r>
              <a:rPr lang="en-US" sz="1600" b="1" i="1" cap="none">
                <a:solidFill>
                  <a:schemeClr val="tx1">
                    <a:lumMod val="50000"/>
                    <a:lumOff val="50000"/>
                  </a:schemeClr>
                </a:solidFill>
                <a:latin typeface="Calibri" panose="020F0502020204030204" pitchFamily="34" charset="0"/>
                <a:cs typeface="Calibri" panose="020F0502020204030204" pitchFamily="34" charset="0"/>
              </a:rPr>
              <a:t>Create table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bigram_analysis</a:t>
            </a:r>
            <a:r>
              <a:rPr lang="en-US" sz="1600" b="1" i="1" cap="none">
                <a:solidFill>
                  <a:schemeClr val="tx1">
                    <a:lumMod val="50000"/>
                    <a:lumOff val="50000"/>
                  </a:schemeClr>
                </a:solidFill>
                <a:latin typeface="Calibri" panose="020F0502020204030204" pitchFamily="34" charset="0"/>
                <a:cs typeface="Calibri" panose="020F0502020204030204" pitchFamily="34" charset="0"/>
              </a:rPr>
              <a:t>(</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new_ar</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array&lt;</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struct</a:t>
            </a:r>
            <a:r>
              <a:rPr lang="en-US" sz="1600" b="1" i="1" cap="none">
                <a:solidFill>
                  <a:schemeClr val="tx1">
                    <a:lumMod val="50000"/>
                    <a:lumOff val="50000"/>
                  </a:schemeClr>
                </a:solidFill>
                <a:latin typeface="Calibri" panose="020F0502020204030204" pitchFamily="34" charset="0"/>
                <a:cs typeface="Calibri" panose="020F0502020204030204" pitchFamily="34" charset="0"/>
              </a:rPr>
              <a:t>&lt;</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ngram:array</a:t>
            </a:r>
            <a:r>
              <a:rPr lang="en-US" sz="1600" b="1" i="1" cap="none">
                <a:solidFill>
                  <a:schemeClr val="tx1">
                    <a:lumMod val="50000"/>
                    <a:lumOff val="50000"/>
                  </a:schemeClr>
                </a:solidFill>
                <a:latin typeface="Calibri" panose="020F0502020204030204" pitchFamily="34" charset="0"/>
                <a:cs typeface="Calibri" panose="020F0502020204030204" pitchFamily="34" charset="0"/>
              </a:rPr>
              <a:t>&lt;string&gt;,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estfrequency:double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&gt;&gt;);</a:t>
            </a:r>
          </a:p>
          <a:p>
            <a:r>
              <a:rPr lang="en-US" sz="1600" b="1" i="1" cap="none">
                <a:solidFill>
                  <a:schemeClr val="tx1">
                    <a:lumMod val="50000"/>
                    <a:lumOff val="50000"/>
                  </a:schemeClr>
                </a:solidFill>
                <a:latin typeface="Calibri" panose="020F0502020204030204" pitchFamily="34" charset="0"/>
                <a:cs typeface="Calibri" panose="020F0502020204030204" pitchFamily="34" charset="0"/>
              </a:rPr>
              <a:t>INSERT OVERWRITE TABLE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bigram_analysis</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Select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context_ngrams</a:t>
            </a:r>
            <a:r>
              <a:rPr lang="en-US" sz="1600" b="1" i="1" cap="none">
                <a:solidFill>
                  <a:schemeClr val="tx1">
                    <a:lumMod val="50000"/>
                    <a:lumOff val="50000"/>
                  </a:schemeClr>
                </a:solidFill>
                <a:latin typeface="Calibri" panose="020F0502020204030204" pitchFamily="34" charset="0"/>
                <a:cs typeface="Calibri" panose="020F0502020204030204" pitchFamily="34" charset="0"/>
              </a:rPr>
              <a:t>(sentences(lower(description)), array(</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null,null</a:t>
            </a:r>
            <a:r>
              <a:rPr lang="en-US" sz="1600" b="1" i="1" cap="none">
                <a:solidFill>
                  <a:schemeClr val="tx1">
                    <a:lumMod val="50000"/>
                    <a:lumOff val="50000"/>
                  </a:schemeClr>
                </a:solidFill>
                <a:latin typeface="Calibri" panose="020F0502020204030204" pitchFamily="34" charset="0"/>
                <a:cs typeface="Calibri" panose="020F0502020204030204" pitchFamily="34" charset="0"/>
              </a:rPr>
              <a:t>),100)as bigram FROM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cargurus_usedcars</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WHERE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make_name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IN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Lotus','Bentley</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'Ferrari', 'Karma', 'Lamborghini', 'Rolls-Royce', 'Porsche', 'McLaren', 'Aston Martin', 'smart', 'MINI', 'Jaguar', 'Tesla', 'Lexus', 'Audi', 'Land Rover', 'Mercedes') AND year &gt;= 2015;</a:t>
            </a:r>
          </a:p>
          <a:p>
            <a:r>
              <a:rPr lang="en-US" sz="1600" b="1" i="1" cap="none">
                <a:solidFill>
                  <a:schemeClr val="tx1">
                    <a:lumMod val="50000"/>
                    <a:lumOff val="50000"/>
                  </a:schemeClr>
                </a:solidFill>
                <a:latin typeface="Calibri" panose="020F0502020204030204" pitchFamily="34" charset="0"/>
                <a:cs typeface="Calibri" panose="020F0502020204030204" pitchFamily="34" charset="0"/>
              </a:rPr>
              <a:t>Select Create table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frequency_bigram</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ngram</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string,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estfrequency</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double) ROW FORMAT DELIMITED FIELDS TERMINATED BY ',' STORED AS TEXTFILE LOCATION '/user/hparekh2/GP2TermProject/tables/</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ngramAnalysis</a:t>
            </a:r>
            <a:r>
              <a:rPr lang="en-US" sz="1600" b="1" i="1" cap="none">
                <a:solidFill>
                  <a:schemeClr val="tx1">
                    <a:lumMod val="50000"/>
                    <a:lumOff val="50000"/>
                  </a:schemeClr>
                </a:solidFill>
                <a:latin typeface="Calibri" panose="020F0502020204030204" pitchFamily="34" charset="0"/>
                <a:cs typeface="Calibri" panose="020F0502020204030204" pitchFamily="34" charset="0"/>
              </a:rPr>
              <a:t>/';</a:t>
            </a:r>
          </a:p>
          <a:p>
            <a:r>
              <a:rPr lang="en-US" sz="1600" b="1" i="1" cap="none">
                <a:solidFill>
                  <a:schemeClr val="tx1">
                    <a:lumMod val="50000"/>
                    <a:lumOff val="50000"/>
                  </a:schemeClr>
                </a:solidFill>
                <a:latin typeface="Calibri" panose="020F0502020204030204" pitchFamily="34" charset="0"/>
                <a:cs typeface="Calibri" panose="020F0502020204030204" pitchFamily="34" charset="0"/>
              </a:rPr>
              <a:t>Insert overwrite table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frequency_bigram</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Select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concat</a:t>
            </a:r>
            <a:r>
              <a:rPr lang="en-US" sz="1600" b="1" i="1" cap="none">
                <a:solidFill>
                  <a:schemeClr val="tx1">
                    <a:lumMod val="50000"/>
                    <a:lumOff val="50000"/>
                  </a:schemeClr>
                </a:solidFill>
                <a:latin typeface="Calibri" panose="020F0502020204030204" pitchFamily="34" charset="0"/>
                <a:cs typeface="Calibri" panose="020F0502020204030204" pitchFamily="34" charset="0"/>
              </a:rPr>
              <a:t>(</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X.ngram</a:t>
            </a:r>
            <a:r>
              <a:rPr lang="en-US" sz="1600" b="1" i="1" cap="none">
                <a:solidFill>
                  <a:schemeClr val="tx1">
                    <a:lumMod val="50000"/>
                    <a:lumOff val="50000"/>
                  </a:schemeClr>
                </a:solidFill>
                <a:latin typeface="Calibri" panose="020F0502020204030204" pitchFamily="34" charset="0"/>
                <a:cs typeface="Calibri" panose="020F0502020204030204" pitchFamily="34" charset="0"/>
              </a:rPr>
              <a:t>[0], '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X.ngram</a:t>
            </a:r>
            <a:r>
              <a:rPr lang="en-US" sz="1600" b="1" i="1" cap="none">
                <a:solidFill>
                  <a:schemeClr val="tx1">
                    <a:lumMod val="50000"/>
                    <a:lumOff val="50000"/>
                  </a:schemeClr>
                </a:solidFill>
                <a:latin typeface="Calibri" panose="020F0502020204030204" pitchFamily="34" charset="0"/>
                <a:cs typeface="Calibri" panose="020F0502020204030204" pitchFamily="34" charset="0"/>
              </a:rPr>
              <a:t>[1]) as bigram,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X.estfrequency</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From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bigram_analysis</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LATERAL VIEW explode(</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new_ar</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Z as X; </a:t>
            </a:r>
          </a:p>
        </p:txBody>
      </p:sp>
      <p:sp>
        <p:nvSpPr>
          <p:cNvPr id="13" name="Content Placeholder 2">
            <a:extLst>
              <a:ext uri="{FF2B5EF4-FFF2-40B4-BE49-F238E27FC236}">
                <a16:creationId xmlns:a16="http://schemas.microsoft.com/office/drawing/2014/main" id="{E690C045-3148-6141-8F33-E86714267A10}"/>
              </a:ext>
            </a:extLst>
          </p:cNvPr>
          <p:cNvSpPr>
            <a:spLocks noGrp="1"/>
          </p:cNvSpPr>
          <p:nvPr>
            <p:ph idx="1"/>
          </p:nvPr>
        </p:nvSpPr>
        <p:spPr>
          <a:xfrm>
            <a:off x="161108" y="1199971"/>
            <a:ext cx="11869784" cy="1624672"/>
          </a:xfrm>
        </p:spPr>
        <p:txBody>
          <a:bodyPr>
            <a:noAutofit/>
          </a:bodyPr>
          <a:lstStyle/>
          <a:p>
            <a:pPr marL="0" indent="0">
              <a:buNone/>
            </a:pPr>
            <a:r>
              <a:rPr lang="en-US" sz="1600" b="1" i="1" u="sng" cap="none">
                <a:solidFill>
                  <a:schemeClr val="tx1">
                    <a:lumMod val="50000"/>
                    <a:lumOff val="50000"/>
                  </a:schemeClr>
                </a:solidFill>
                <a:latin typeface="Calibri" panose="020F0502020204030204" pitchFamily="34" charset="0"/>
                <a:cs typeface="Calibri" panose="020F0502020204030204" pitchFamily="34" charset="0"/>
              </a:rPr>
              <a:t>Analysis</a:t>
            </a:r>
            <a:r>
              <a:rPr lang="en-US" sz="1600" b="1" i="1" cap="none">
                <a:solidFill>
                  <a:schemeClr val="tx1">
                    <a:lumMod val="50000"/>
                    <a:lumOff val="50000"/>
                  </a:schemeClr>
                </a:solidFill>
                <a:latin typeface="Calibri" panose="020F0502020204030204" pitchFamily="34" charset="0"/>
                <a:cs typeface="Calibri" panose="020F0502020204030204" pitchFamily="34" charset="0"/>
              </a:rPr>
              <a:t>:</a:t>
            </a:r>
          </a:p>
          <a:p>
            <a:pPr marL="0" indent="0">
              <a:buNone/>
            </a:pPr>
            <a:r>
              <a:rPr lang="en-US" sz="1600" b="1" i="1" cap="none">
                <a:solidFill>
                  <a:srgbClr val="0070C0"/>
                </a:solidFill>
                <a:latin typeface="Calibri" panose="020F0502020204030204" pitchFamily="34" charset="0"/>
                <a:cs typeface="Calibri" panose="020F0502020204030204" pitchFamily="34" charset="0"/>
              </a:rPr>
              <a:t>This tag cloud represents bi-gram analysis of the description for the cars feature lists. Among the features and latest technology – most are likely to be “Safety” (Airbag, Traction Control, Stability control, Security System) and “Comfort” (Keyless Entry, Air Conditioning, Back Camera, Cruise control, Navigation System) related.</a:t>
            </a:r>
          </a:p>
        </p:txBody>
      </p:sp>
    </p:spTree>
    <p:extLst>
      <p:ext uri="{BB962C8B-B14F-4D97-AF65-F5344CB8AC3E}">
        <p14:creationId xmlns:p14="http://schemas.microsoft.com/office/powerpoint/2010/main" val="3976142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E80A01-D1B1-AF4D-9229-408CA5BDC3C2}"/>
              </a:ext>
            </a:extLst>
          </p:cNvPr>
          <p:cNvPicPr>
            <a:picLocks noChangeAspect="1"/>
          </p:cNvPicPr>
          <p:nvPr/>
        </p:nvPicPr>
        <p:blipFill>
          <a:blip r:embed="rId2"/>
          <a:stretch>
            <a:fillRect/>
          </a:stretch>
        </p:blipFill>
        <p:spPr>
          <a:xfrm>
            <a:off x="10212321" y="6447217"/>
            <a:ext cx="1739273" cy="320481"/>
          </a:xfrm>
          <a:prstGeom prst="rect">
            <a:avLst/>
          </a:prstGeom>
        </p:spPr>
      </p:pic>
      <p:sp>
        <p:nvSpPr>
          <p:cNvPr id="10" name="Rectangle 9">
            <a:extLst>
              <a:ext uri="{FF2B5EF4-FFF2-40B4-BE49-F238E27FC236}">
                <a16:creationId xmlns:a16="http://schemas.microsoft.com/office/drawing/2014/main" id="{FCD9AB84-4DF1-A048-8791-FA44BE806171}"/>
              </a:ext>
            </a:extLst>
          </p:cNvPr>
          <p:cNvSpPr/>
          <p:nvPr/>
        </p:nvSpPr>
        <p:spPr>
          <a:xfrm>
            <a:off x="0" y="6828914"/>
            <a:ext cx="12192000" cy="5817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BF9A758-C145-5B43-9E93-C37B9F48995D}"/>
              </a:ext>
            </a:extLst>
          </p:cNvPr>
          <p:cNvSpPr txBox="1">
            <a:spLocks/>
          </p:cNvSpPr>
          <p:nvPr/>
        </p:nvSpPr>
        <p:spPr>
          <a:xfrm>
            <a:off x="1308035" y="257726"/>
            <a:ext cx="10643559" cy="8062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70C0"/>
                </a:solidFill>
                <a:latin typeface="Arial Rounded MT Bold" panose="020F0704030504030204" pitchFamily="34" charset="0"/>
                <a:cs typeface="Calibri" panose="020F0502020204030204" pitchFamily="34" charset="0"/>
              </a:rPr>
              <a:t>4. Inventory of cars by geospatial mapping</a:t>
            </a:r>
          </a:p>
        </p:txBody>
      </p:sp>
      <p:sp>
        <p:nvSpPr>
          <p:cNvPr id="9" name="Rectangle 8"/>
          <p:cNvSpPr/>
          <p:nvPr/>
        </p:nvSpPr>
        <p:spPr>
          <a:xfrm>
            <a:off x="9525" y="438150"/>
            <a:ext cx="1323974" cy="381000"/>
          </a:xfrm>
          <a:prstGeom prst="rect">
            <a:avLst/>
          </a:prstGeom>
          <a:solidFill>
            <a:schemeClr val="accent1">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E690C045-3148-6141-8F33-E86714267A10}"/>
              </a:ext>
            </a:extLst>
          </p:cNvPr>
          <p:cNvSpPr>
            <a:spLocks noGrp="1"/>
          </p:cNvSpPr>
          <p:nvPr>
            <p:ph idx="1"/>
          </p:nvPr>
        </p:nvSpPr>
        <p:spPr>
          <a:xfrm>
            <a:off x="7985760" y="970999"/>
            <a:ext cx="4066506" cy="4282765"/>
          </a:xfrm>
          <a:ln>
            <a:noFill/>
          </a:ln>
        </p:spPr>
        <p:txBody>
          <a:bodyPr vert="horz" lIns="91440" tIns="45720" rIns="91440" bIns="45720" rtlCol="0" anchor="t">
            <a:noAutofit/>
          </a:bodyPr>
          <a:lstStyle/>
          <a:p>
            <a:pPr marL="0" indent="0">
              <a:buNone/>
            </a:pPr>
            <a:r>
              <a:rPr lang="en-US" sz="1600" b="1" i="1" u="sng" cap="none">
                <a:solidFill>
                  <a:schemeClr val="tx1">
                    <a:lumMod val="50000"/>
                    <a:lumOff val="50000"/>
                  </a:schemeClr>
                </a:solidFill>
                <a:latin typeface="Calibri"/>
                <a:cs typeface="Calibri"/>
              </a:rPr>
              <a:t>Analysis</a:t>
            </a:r>
            <a:r>
              <a:rPr lang="en-US" sz="1600" b="1" i="1" cap="none">
                <a:solidFill>
                  <a:schemeClr val="tx1">
                    <a:lumMod val="50000"/>
                    <a:lumOff val="50000"/>
                  </a:schemeClr>
                </a:solidFill>
                <a:latin typeface="Calibri"/>
                <a:cs typeface="Calibri"/>
              </a:rPr>
              <a:t>:</a:t>
            </a:r>
          </a:p>
          <a:p>
            <a:pPr marL="0" indent="0">
              <a:buNone/>
            </a:pPr>
            <a:r>
              <a:rPr lang="en-US" sz="1600" b="1" i="1" cap="none">
                <a:solidFill>
                  <a:srgbClr val="0070C0"/>
                </a:solidFill>
                <a:latin typeface="Calibri"/>
                <a:ea typeface="+mn-lt"/>
                <a:cs typeface="+mn-lt"/>
              </a:rPr>
              <a:t>The geospatial map gives a realistic view of the data. It represents the most popular body styles across the US (SUVs, sedans, and pickup trucks). In general, the east coast of the US contains more listings than the west coast. SUVs dominate in the northeast region. Sedans and Pickups are popular on the east coast and parts of  the Midwest regions like Michigan, Ohio, and Indiana. Overall, it will give the consumers a better idea of where to find reliable car dealers, and the dealers will have a view of where to bring their next car dealership in a particular region.</a:t>
            </a:r>
            <a:endParaRPr lang="en-US" sz="1600" b="1" i="1">
              <a:solidFill>
                <a:srgbClr val="0070C0"/>
              </a:solidFill>
              <a:latin typeface="Calibri"/>
              <a:cs typeface="Calibri"/>
            </a:endParaRPr>
          </a:p>
        </p:txBody>
      </p:sp>
      <p:sp>
        <p:nvSpPr>
          <p:cNvPr id="11" name="Content Placeholder 2">
            <a:extLst>
              <a:ext uri="{FF2B5EF4-FFF2-40B4-BE49-F238E27FC236}">
                <a16:creationId xmlns:a16="http://schemas.microsoft.com/office/drawing/2014/main" id="{E690C045-3148-6141-8F33-E86714267A10}"/>
              </a:ext>
            </a:extLst>
          </p:cNvPr>
          <p:cNvSpPr txBox="1">
            <a:spLocks/>
          </p:cNvSpPr>
          <p:nvPr/>
        </p:nvSpPr>
        <p:spPr>
          <a:xfrm>
            <a:off x="140779" y="5108621"/>
            <a:ext cx="11911883" cy="1658665"/>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1400" b="1" i="1" u="sng" cap="none">
                <a:solidFill>
                  <a:srgbClr val="0070C0"/>
                </a:solidFill>
                <a:latin typeface="Calibri"/>
                <a:cs typeface="Calibri"/>
              </a:rPr>
              <a:t>QUERY</a:t>
            </a:r>
            <a:r>
              <a:rPr lang="en-US" sz="1400" b="1" i="1" cap="none">
                <a:solidFill>
                  <a:srgbClr val="0070C0"/>
                </a:solidFill>
                <a:latin typeface="Calibri"/>
                <a:cs typeface="Calibri"/>
              </a:rPr>
              <a:t>:</a:t>
            </a:r>
            <a:endParaRPr lang="en-US">
              <a:latin typeface="Calibri"/>
              <a:cs typeface="Calibri"/>
            </a:endParaRPr>
          </a:p>
          <a:p>
            <a:r>
              <a:rPr lang="en-US" sz="1400" b="1" i="1" cap="none">
                <a:solidFill>
                  <a:schemeClr val="tx1">
                    <a:lumMod val="50000"/>
                    <a:lumOff val="50000"/>
                  </a:schemeClr>
                </a:solidFill>
                <a:latin typeface="Calibri"/>
                <a:cs typeface="Calibri"/>
              </a:rPr>
              <a:t>CREATE EXTERNAL TABLE </a:t>
            </a:r>
            <a:r>
              <a:rPr lang="en-US" sz="1400" b="1" i="1" cap="none" err="1">
                <a:solidFill>
                  <a:schemeClr val="tx1">
                    <a:lumMod val="50000"/>
                    <a:lumOff val="50000"/>
                  </a:schemeClr>
                </a:solidFill>
                <a:latin typeface="Calibri"/>
                <a:cs typeface="Calibri"/>
              </a:rPr>
              <a:t>bodystyle_region</a:t>
            </a:r>
            <a:r>
              <a:rPr lang="en-US" sz="1400" b="1" i="1" cap="none">
                <a:solidFill>
                  <a:schemeClr val="tx1">
                    <a:lumMod val="50000"/>
                    <a:lumOff val="50000"/>
                  </a:schemeClr>
                </a:solidFill>
                <a:latin typeface="Calibri"/>
                <a:cs typeface="Calibri"/>
              </a:rPr>
              <a:t>(</a:t>
            </a:r>
            <a:r>
              <a:rPr lang="en-US" sz="1400" b="1" i="1" cap="none" err="1">
                <a:solidFill>
                  <a:schemeClr val="tx1">
                    <a:lumMod val="50000"/>
                    <a:lumOff val="50000"/>
                  </a:schemeClr>
                </a:solidFill>
                <a:latin typeface="Calibri"/>
                <a:cs typeface="Calibri"/>
              </a:rPr>
              <a:t>body_type</a:t>
            </a:r>
            <a:r>
              <a:rPr lang="en-US" sz="1400" b="1" i="1" cap="none">
                <a:solidFill>
                  <a:schemeClr val="tx1">
                    <a:lumMod val="50000"/>
                    <a:lumOff val="50000"/>
                  </a:schemeClr>
                </a:solidFill>
                <a:latin typeface="Calibri"/>
                <a:cs typeface="Calibri"/>
              </a:rPr>
              <a:t> string, city string, latitude string, longitude string, </a:t>
            </a:r>
            <a:r>
              <a:rPr lang="en-US" sz="1400" b="1" i="1" cap="none" err="1">
                <a:solidFill>
                  <a:schemeClr val="tx1">
                    <a:lumMod val="50000"/>
                    <a:lumOff val="50000"/>
                  </a:schemeClr>
                </a:solidFill>
                <a:latin typeface="Calibri"/>
                <a:cs typeface="Calibri"/>
              </a:rPr>
              <a:t>make_name</a:t>
            </a:r>
            <a:r>
              <a:rPr lang="en-US" sz="1400" b="1" i="1" cap="none">
                <a:solidFill>
                  <a:schemeClr val="tx1">
                    <a:lumMod val="50000"/>
                    <a:lumOff val="50000"/>
                  </a:schemeClr>
                </a:solidFill>
                <a:latin typeface="Calibri"/>
                <a:cs typeface="Calibri"/>
              </a:rPr>
              <a:t> string, year string) ROW FORMAT DELIMITED FIELDS TERMINATED BY ',' STORED AS TEXTFILE LOCATION '/user/syadav5/GP2TermProject/tables/</a:t>
            </a:r>
            <a:r>
              <a:rPr lang="en-US" sz="1400" b="1" i="1" cap="none" err="1">
                <a:solidFill>
                  <a:schemeClr val="tx1">
                    <a:lumMod val="50000"/>
                    <a:lumOff val="50000"/>
                  </a:schemeClr>
                </a:solidFill>
                <a:latin typeface="Calibri"/>
                <a:cs typeface="Calibri"/>
              </a:rPr>
              <a:t>bodystyle_region</a:t>
            </a:r>
            <a:r>
              <a:rPr lang="en-US" sz="1400" b="1" i="1" cap="none">
                <a:solidFill>
                  <a:schemeClr val="tx1">
                    <a:lumMod val="50000"/>
                    <a:lumOff val="50000"/>
                  </a:schemeClr>
                </a:solidFill>
                <a:latin typeface="Calibri"/>
                <a:cs typeface="Calibri"/>
              </a:rPr>
              <a:t>/';</a:t>
            </a:r>
          </a:p>
          <a:p>
            <a:r>
              <a:rPr lang="en-US" sz="1400" b="1" i="1" cap="none">
                <a:solidFill>
                  <a:schemeClr val="tx1">
                    <a:lumMod val="50000"/>
                    <a:lumOff val="50000"/>
                  </a:schemeClr>
                </a:solidFill>
                <a:latin typeface="Calibri"/>
                <a:cs typeface="Calibri"/>
              </a:rPr>
              <a:t> INSERT OVERWRITE TABLE </a:t>
            </a:r>
            <a:r>
              <a:rPr lang="en-US" sz="1400" b="1" i="1" cap="none" err="1">
                <a:solidFill>
                  <a:schemeClr val="tx1">
                    <a:lumMod val="50000"/>
                    <a:lumOff val="50000"/>
                  </a:schemeClr>
                </a:solidFill>
                <a:latin typeface="Calibri"/>
                <a:cs typeface="Calibri"/>
              </a:rPr>
              <a:t>bodystyle_region</a:t>
            </a:r>
            <a:r>
              <a:rPr lang="en-US" sz="1400" b="1" i="1" cap="none">
                <a:solidFill>
                  <a:schemeClr val="tx1">
                    <a:lumMod val="50000"/>
                    <a:lumOff val="50000"/>
                  </a:schemeClr>
                </a:solidFill>
                <a:latin typeface="Calibri"/>
                <a:cs typeface="Calibri"/>
              </a:rPr>
              <a:t> SELECT </a:t>
            </a:r>
            <a:r>
              <a:rPr lang="en-US" sz="1400" b="1" i="1" cap="none" err="1">
                <a:solidFill>
                  <a:schemeClr val="tx1">
                    <a:lumMod val="50000"/>
                    <a:lumOff val="50000"/>
                  </a:schemeClr>
                </a:solidFill>
                <a:latin typeface="Calibri"/>
                <a:cs typeface="Calibri"/>
              </a:rPr>
              <a:t>body_type</a:t>
            </a:r>
            <a:r>
              <a:rPr lang="en-US" sz="1400" b="1" i="1" cap="none">
                <a:solidFill>
                  <a:schemeClr val="tx1">
                    <a:lumMod val="50000"/>
                    <a:lumOff val="50000"/>
                  </a:schemeClr>
                </a:solidFill>
                <a:latin typeface="Calibri"/>
                <a:cs typeface="Calibri"/>
              </a:rPr>
              <a:t>, city, latitude, longitude, </a:t>
            </a:r>
            <a:r>
              <a:rPr lang="en-US" sz="1400" b="1" i="1" cap="none" err="1">
                <a:solidFill>
                  <a:schemeClr val="tx1">
                    <a:lumMod val="50000"/>
                    <a:lumOff val="50000"/>
                  </a:schemeClr>
                </a:solidFill>
                <a:latin typeface="Calibri"/>
                <a:cs typeface="Calibri"/>
              </a:rPr>
              <a:t>make_name</a:t>
            </a:r>
            <a:r>
              <a:rPr lang="en-US" sz="1400" b="1" i="1" cap="none">
                <a:solidFill>
                  <a:schemeClr val="tx1">
                    <a:lumMod val="50000"/>
                    <a:lumOff val="50000"/>
                  </a:schemeClr>
                </a:solidFill>
                <a:latin typeface="Calibri"/>
                <a:cs typeface="Calibri"/>
              </a:rPr>
              <a:t>, year from </a:t>
            </a:r>
            <a:r>
              <a:rPr lang="en-US" sz="1400" b="1" i="1" cap="none" err="1">
                <a:solidFill>
                  <a:schemeClr val="tx1">
                    <a:lumMod val="50000"/>
                    <a:lumOff val="50000"/>
                  </a:schemeClr>
                </a:solidFill>
                <a:latin typeface="Calibri"/>
                <a:cs typeface="Calibri"/>
              </a:rPr>
              <a:t>cargurus_usedcars</a:t>
            </a:r>
            <a:r>
              <a:rPr lang="en-US" sz="1400" b="1" i="1" cap="none">
                <a:solidFill>
                  <a:schemeClr val="tx1">
                    <a:lumMod val="50000"/>
                    <a:lumOff val="50000"/>
                  </a:schemeClr>
                </a:solidFill>
                <a:latin typeface="Calibri"/>
                <a:cs typeface="Calibri"/>
              </a:rPr>
              <a:t> where </a:t>
            </a:r>
            <a:r>
              <a:rPr lang="en-US" sz="1400" b="1" i="1" cap="none" err="1">
                <a:solidFill>
                  <a:schemeClr val="tx1">
                    <a:lumMod val="50000"/>
                    <a:lumOff val="50000"/>
                  </a:schemeClr>
                </a:solidFill>
                <a:latin typeface="Calibri"/>
                <a:cs typeface="Calibri"/>
              </a:rPr>
              <a:t>body_type</a:t>
            </a:r>
            <a:r>
              <a:rPr lang="en-US" sz="1400" b="1" i="1" cap="none">
                <a:solidFill>
                  <a:schemeClr val="tx1">
                    <a:lumMod val="50000"/>
                    <a:lumOff val="50000"/>
                  </a:schemeClr>
                </a:solidFill>
                <a:latin typeface="Calibri"/>
                <a:cs typeface="Calibri"/>
              </a:rPr>
              <a:t> != ' ' and year &gt;= 2010 and year &lt;= 2020 and year != ' '; </a:t>
            </a:r>
            <a:endParaRPr lang="en-US" sz="1400" b="1" i="1" cap="none">
              <a:solidFill>
                <a:schemeClr val="tx1">
                  <a:lumMod val="50000"/>
                  <a:lumOff val="50000"/>
                </a:schemeClr>
              </a:solidFill>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3"/>
          <a:stretch>
            <a:fillRect/>
          </a:stretch>
        </p:blipFill>
        <p:spPr>
          <a:xfrm>
            <a:off x="0" y="972160"/>
            <a:ext cx="7985760" cy="4134360"/>
          </a:xfrm>
          <a:prstGeom prst="rect">
            <a:avLst/>
          </a:prstGeom>
        </p:spPr>
      </p:pic>
    </p:spTree>
    <p:extLst>
      <p:ext uri="{BB962C8B-B14F-4D97-AF65-F5344CB8AC3E}">
        <p14:creationId xmlns:p14="http://schemas.microsoft.com/office/powerpoint/2010/main" val="3943357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E80A01-D1B1-AF4D-9229-408CA5BDC3C2}"/>
              </a:ext>
            </a:extLst>
          </p:cNvPr>
          <p:cNvPicPr>
            <a:picLocks noChangeAspect="1"/>
          </p:cNvPicPr>
          <p:nvPr/>
        </p:nvPicPr>
        <p:blipFill>
          <a:blip r:embed="rId2"/>
          <a:stretch>
            <a:fillRect/>
          </a:stretch>
        </p:blipFill>
        <p:spPr>
          <a:xfrm>
            <a:off x="10212321" y="6447217"/>
            <a:ext cx="1739273" cy="320481"/>
          </a:xfrm>
          <a:prstGeom prst="rect">
            <a:avLst/>
          </a:prstGeom>
        </p:spPr>
      </p:pic>
      <p:sp>
        <p:nvSpPr>
          <p:cNvPr id="10" name="Rectangle 9">
            <a:extLst>
              <a:ext uri="{FF2B5EF4-FFF2-40B4-BE49-F238E27FC236}">
                <a16:creationId xmlns:a16="http://schemas.microsoft.com/office/drawing/2014/main" id="{FCD9AB84-4DF1-A048-8791-FA44BE806171}"/>
              </a:ext>
            </a:extLst>
          </p:cNvPr>
          <p:cNvSpPr/>
          <p:nvPr/>
        </p:nvSpPr>
        <p:spPr>
          <a:xfrm>
            <a:off x="0" y="6828914"/>
            <a:ext cx="12192000" cy="5817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BF9A758-C145-5B43-9E93-C37B9F48995D}"/>
              </a:ext>
            </a:extLst>
          </p:cNvPr>
          <p:cNvSpPr txBox="1">
            <a:spLocks/>
          </p:cNvSpPr>
          <p:nvPr/>
        </p:nvSpPr>
        <p:spPr>
          <a:xfrm>
            <a:off x="1308034" y="257726"/>
            <a:ext cx="10796879" cy="8062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70C0"/>
                </a:solidFill>
                <a:latin typeface="Arial Rounded MT Bold" panose="020F0704030504030204" pitchFamily="34" charset="0"/>
                <a:cs typeface="Calibri" panose="020F0502020204030204" pitchFamily="34" charset="0"/>
              </a:rPr>
              <a:t>5. Cars based on body type and price range</a:t>
            </a:r>
          </a:p>
        </p:txBody>
      </p:sp>
      <p:sp>
        <p:nvSpPr>
          <p:cNvPr id="9" name="Rectangle 8"/>
          <p:cNvSpPr/>
          <p:nvPr/>
        </p:nvSpPr>
        <p:spPr>
          <a:xfrm>
            <a:off x="9525" y="438150"/>
            <a:ext cx="1323974" cy="381000"/>
          </a:xfrm>
          <a:prstGeom prst="rect">
            <a:avLst/>
          </a:prstGeom>
          <a:solidFill>
            <a:schemeClr val="accent1">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E690C045-3148-6141-8F33-E86714267A10}"/>
              </a:ext>
            </a:extLst>
          </p:cNvPr>
          <p:cNvSpPr>
            <a:spLocks noGrp="1"/>
          </p:cNvSpPr>
          <p:nvPr>
            <p:ph idx="1"/>
          </p:nvPr>
        </p:nvSpPr>
        <p:spPr>
          <a:xfrm>
            <a:off x="124965" y="4878806"/>
            <a:ext cx="11942069" cy="1728651"/>
          </a:xfrm>
        </p:spPr>
        <p:txBody>
          <a:bodyPr vert="horz" lIns="91440" tIns="45720" rIns="91440" bIns="45720" rtlCol="0" anchor="t">
            <a:noAutofit/>
          </a:bodyPr>
          <a:lstStyle/>
          <a:p>
            <a:pPr marL="0" indent="0">
              <a:buNone/>
            </a:pPr>
            <a:r>
              <a:rPr lang="en-US" sz="1600" b="1" i="1" u="sng" cap="none">
                <a:solidFill>
                  <a:schemeClr val="tx1">
                    <a:lumMod val="50000"/>
                    <a:lumOff val="50000"/>
                  </a:schemeClr>
                </a:solidFill>
                <a:latin typeface="Calibri"/>
                <a:cs typeface="Calibri"/>
              </a:rPr>
              <a:t>Analysis</a:t>
            </a:r>
            <a:r>
              <a:rPr lang="en-US" sz="1600" b="1" i="1" cap="none">
                <a:solidFill>
                  <a:schemeClr val="tx1">
                    <a:lumMod val="50000"/>
                    <a:lumOff val="50000"/>
                  </a:schemeClr>
                </a:solidFill>
                <a:latin typeface="Calibri"/>
                <a:cs typeface="Calibri"/>
              </a:rPr>
              <a:t>:</a:t>
            </a:r>
          </a:p>
          <a:p>
            <a:pPr marL="0" indent="0">
              <a:buNone/>
            </a:pPr>
            <a:r>
              <a:rPr lang="en-US" sz="1600" b="1" i="1" cap="none">
                <a:solidFill>
                  <a:srgbClr val="0070C0"/>
                </a:solidFill>
                <a:latin typeface="Calibri"/>
                <a:cs typeface="Calibri"/>
              </a:rPr>
              <a:t>The visualization represents the inventory of cars based on body type and price range for the past 5 years. The price range is distributed by every $10,000. Seems most Used car price is between 10k to 40k. And this price range, is dominated by Newest Used cars (e.g. Cars just out of 3 </a:t>
            </a:r>
            <a:r>
              <a:rPr lang="en-US" sz="1600" b="1" i="1" cap="none" err="1">
                <a:solidFill>
                  <a:srgbClr val="0070C0"/>
                </a:solidFill>
                <a:latin typeface="Calibri"/>
                <a:cs typeface="Calibri"/>
              </a:rPr>
              <a:t>yr</a:t>
            </a:r>
            <a:r>
              <a:rPr lang="en-US" sz="1600" b="1" i="1" cap="none">
                <a:solidFill>
                  <a:srgbClr val="0070C0"/>
                </a:solidFill>
                <a:latin typeface="Calibri"/>
                <a:cs typeface="Calibri"/>
              </a:rPr>
              <a:t> lease, </a:t>
            </a:r>
            <a:r>
              <a:rPr lang="en-US" sz="1600" b="1" i="1" cap="none" err="1">
                <a:solidFill>
                  <a:srgbClr val="0070C0"/>
                </a:solidFill>
                <a:latin typeface="Calibri"/>
                <a:cs typeface="Calibri"/>
              </a:rPr>
              <a:t>etc</a:t>
            </a:r>
            <a:r>
              <a:rPr lang="en-US" sz="1600" b="1" i="1" cap="none">
                <a:solidFill>
                  <a:srgbClr val="0070C0"/>
                </a:solidFill>
                <a:latin typeface="Calibri"/>
                <a:cs typeface="Calibri"/>
              </a:rPr>
              <a:t>). Also, since there are very few cars under 10K price range, it seems that both Dealers and buyers don’t prefer older used cars due to lack of confidence in their reliability. </a:t>
            </a:r>
            <a:endParaRPr lang="en-US" sz="1600" b="1" i="1" cap="none">
              <a:solidFill>
                <a:srgbClr val="0070C0"/>
              </a:solidFill>
              <a:latin typeface="Calibri" panose="020F0502020204030204" pitchFamily="34" charset="0"/>
              <a:cs typeface="Calibri" panose="020F0502020204030204" pitchFamily="34" charset="0"/>
            </a:endParaRPr>
          </a:p>
        </p:txBody>
      </p:sp>
      <p:pic>
        <p:nvPicPr>
          <p:cNvPr id="2" name="Picture 2" descr="Chart, bar chart&#10;&#10;Description automatically generated">
            <a:extLst>
              <a:ext uri="{FF2B5EF4-FFF2-40B4-BE49-F238E27FC236}">
                <a16:creationId xmlns:a16="http://schemas.microsoft.com/office/drawing/2014/main" id="{5AA94F96-A8E6-4B8C-B1FC-C7983396ABF0}"/>
              </a:ext>
            </a:extLst>
          </p:cNvPr>
          <p:cNvPicPr>
            <a:picLocks noChangeAspect="1"/>
          </p:cNvPicPr>
          <p:nvPr/>
        </p:nvPicPr>
        <p:blipFill>
          <a:blip r:embed="rId3"/>
          <a:stretch>
            <a:fillRect/>
          </a:stretch>
        </p:blipFill>
        <p:spPr>
          <a:xfrm>
            <a:off x="1451547" y="915192"/>
            <a:ext cx="9763593" cy="4388232"/>
          </a:xfrm>
          <a:prstGeom prst="rect">
            <a:avLst/>
          </a:prstGeom>
        </p:spPr>
      </p:pic>
    </p:spTree>
    <p:extLst>
      <p:ext uri="{BB962C8B-B14F-4D97-AF65-F5344CB8AC3E}">
        <p14:creationId xmlns:p14="http://schemas.microsoft.com/office/powerpoint/2010/main" val="857312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E80A01-D1B1-AF4D-9229-408CA5BDC3C2}"/>
              </a:ext>
            </a:extLst>
          </p:cNvPr>
          <p:cNvPicPr>
            <a:picLocks noChangeAspect="1"/>
          </p:cNvPicPr>
          <p:nvPr/>
        </p:nvPicPr>
        <p:blipFill>
          <a:blip r:embed="rId2"/>
          <a:stretch>
            <a:fillRect/>
          </a:stretch>
        </p:blipFill>
        <p:spPr>
          <a:xfrm>
            <a:off x="10212321" y="6447217"/>
            <a:ext cx="1739273" cy="320481"/>
          </a:xfrm>
          <a:prstGeom prst="rect">
            <a:avLst/>
          </a:prstGeom>
        </p:spPr>
      </p:pic>
      <p:sp>
        <p:nvSpPr>
          <p:cNvPr id="10" name="Rectangle 9">
            <a:extLst>
              <a:ext uri="{FF2B5EF4-FFF2-40B4-BE49-F238E27FC236}">
                <a16:creationId xmlns:a16="http://schemas.microsoft.com/office/drawing/2014/main" id="{FCD9AB84-4DF1-A048-8791-FA44BE806171}"/>
              </a:ext>
            </a:extLst>
          </p:cNvPr>
          <p:cNvSpPr/>
          <p:nvPr/>
        </p:nvSpPr>
        <p:spPr>
          <a:xfrm>
            <a:off x="0" y="6828914"/>
            <a:ext cx="12192000" cy="5817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BF9A758-C145-5B43-9E93-C37B9F48995D}"/>
              </a:ext>
            </a:extLst>
          </p:cNvPr>
          <p:cNvSpPr txBox="1">
            <a:spLocks/>
          </p:cNvSpPr>
          <p:nvPr/>
        </p:nvSpPr>
        <p:spPr>
          <a:xfrm>
            <a:off x="1308034" y="257726"/>
            <a:ext cx="10796879" cy="8062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70C0"/>
                </a:solidFill>
                <a:latin typeface="Arial Rounded MT Bold" panose="020F0704030504030204" pitchFamily="34" charset="0"/>
                <a:cs typeface="Calibri" panose="020F0502020204030204" pitchFamily="34" charset="0"/>
              </a:rPr>
              <a:t>5. Cars based on body type and price range</a:t>
            </a:r>
          </a:p>
        </p:txBody>
      </p:sp>
      <p:sp>
        <p:nvSpPr>
          <p:cNvPr id="9" name="Rectangle 8"/>
          <p:cNvSpPr/>
          <p:nvPr/>
        </p:nvSpPr>
        <p:spPr>
          <a:xfrm>
            <a:off x="9525" y="438150"/>
            <a:ext cx="1323974" cy="381000"/>
          </a:xfrm>
          <a:prstGeom prst="rect">
            <a:avLst/>
          </a:prstGeom>
          <a:solidFill>
            <a:schemeClr val="accent1">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E690C045-3148-6141-8F33-E86714267A10}"/>
              </a:ext>
            </a:extLst>
          </p:cNvPr>
          <p:cNvSpPr txBox="1">
            <a:spLocks/>
          </p:cNvSpPr>
          <p:nvPr/>
        </p:nvSpPr>
        <p:spPr>
          <a:xfrm>
            <a:off x="186316" y="1063935"/>
            <a:ext cx="11765278" cy="52669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Font typeface="Arial" panose="020B0604020202020204" pitchFamily="34" charset="0"/>
              <a:buNone/>
            </a:pPr>
            <a:r>
              <a:rPr lang="en-US" sz="1600" b="1" i="1" u="sng" cap="none">
                <a:solidFill>
                  <a:srgbClr val="0070C0"/>
                </a:solidFill>
                <a:latin typeface="Calibri" panose="020F0502020204030204" pitchFamily="34" charset="0"/>
                <a:cs typeface="Calibri" panose="020F0502020204030204" pitchFamily="34" charset="0"/>
              </a:rPr>
              <a:t>QUERY</a:t>
            </a:r>
            <a:r>
              <a:rPr lang="en-US" sz="1600" b="1" i="1" cap="none">
                <a:solidFill>
                  <a:srgbClr val="0070C0"/>
                </a:solidFill>
                <a:latin typeface="Calibri" panose="020F0502020204030204" pitchFamily="34" charset="0"/>
                <a:cs typeface="Calibri" panose="020F0502020204030204" pitchFamily="34" charset="0"/>
              </a:rPr>
              <a:t>:</a:t>
            </a:r>
          </a:p>
          <a:p>
            <a:r>
              <a:rPr lang="en-US" sz="1600" b="1" i="1" cap="none">
                <a:solidFill>
                  <a:schemeClr val="tx1">
                    <a:lumMod val="50000"/>
                    <a:lumOff val="50000"/>
                  </a:schemeClr>
                </a:solidFill>
                <a:latin typeface="Calibri" panose="020F0502020204030204" pitchFamily="34" charset="0"/>
                <a:cs typeface="Calibri" panose="020F0502020204030204" pitchFamily="34" charset="0"/>
              </a:rPr>
              <a:t>CREATE TABLE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carsPriceRange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AS select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body_type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price , case when price &gt; 0 and price &lt; 10000 then '0 - 10000' when price &gt; 10000 and price &lt; 20000 then '10000 - 20000' when price &gt; 20000 and price &lt; 30000 then '20000 - 30000' when price &gt; 30000 and price &lt; 40000 then '30000 - 40000' when price &gt; 40000 and price &lt; 50000 then '40000 - 50000' when price &gt; 50000 and price &lt; 60000 then '50000 - 60000' when price &gt; 60000 and price &lt; 70000 then '60000 - 70000' when price &gt; 70000 and price &lt; 80000 then '70000 - 80000' when price &gt; 80000 and price &lt; 90000 then '80000 - 90000' else '90000 - above' end as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price_range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from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cargurus_usedcars</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where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body_type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 '' and year &gt;= 2015 and year &lt;= 2020;. </a:t>
            </a:r>
          </a:p>
          <a:p>
            <a:endParaRPr lang="en-US" sz="1600" b="1" i="1" cap="none">
              <a:solidFill>
                <a:schemeClr val="tx1">
                  <a:lumMod val="50000"/>
                  <a:lumOff val="50000"/>
                </a:schemeClr>
              </a:solidFill>
              <a:latin typeface="Calibri" panose="020F0502020204030204" pitchFamily="34" charset="0"/>
              <a:cs typeface="Calibri" panose="020F0502020204030204" pitchFamily="34" charset="0"/>
            </a:endParaRPr>
          </a:p>
          <a:p>
            <a:r>
              <a:rPr lang="en-US" sz="1600" b="1" i="1" cap="none">
                <a:solidFill>
                  <a:schemeClr val="tx1">
                    <a:lumMod val="50000"/>
                    <a:lumOff val="50000"/>
                  </a:schemeClr>
                </a:solidFill>
                <a:latin typeface="Calibri" panose="020F0502020204030204" pitchFamily="34" charset="0"/>
                <a:cs typeface="Calibri" panose="020F0502020204030204" pitchFamily="34" charset="0"/>
              </a:rPr>
              <a:t>CREATE EXTERNAL TABLE IF NOT EXISTS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CarsPriceRangeByBodyType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price_range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string,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body_type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string,Car_count</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string) ROW FORMAT DELIMITED FIELDS TERMINATED BY ',' STORED AS TEXTFILE LOCATION '/user/pramdas2/GP2TermProject/tables/</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CarsPriceRangeByBodyType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a:t>
            </a:r>
          </a:p>
          <a:p>
            <a:endParaRPr lang="en-US" sz="1600" b="1" i="1" cap="none">
              <a:solidFill>
                <a:schemeClr val="tx1">
                  <a:lumMod val="50000"/>
                  <a:lumOff val="50000"/>
                </a:schemeClr>
              </a:solidFill>
              <a:latin typeface="Calibri" panose="020F0502020204030204" pitchFamily="34" charset="0"/>
              <a:cs typeface="Calibri" panose="020F0502020204030204" pitchFamily="34" charset="0"/>
            </a:endParaRPr>
          </a:p>
          <a:p>
            <a:r>
              <a:rPr lang="en-US" sz="1600" b="1" i="1" cap="none">
                <a:solidFill>
                  <a:schemeClr val="tx1">
                    <a:lumMod val="50000"/>
                    <a:lumOff val="50000"/>
                  </a:schemeClr>
                </a:solidFill>
                <a:latin typeface="Calibri" panose="020F0502020204030204" pitchFamily="34" charset="0"/>
                <a:cs typeface="Calibri" panose="020F0502020204030204" pitchFamily="34" charset="0"/>
              </a:rPr>
              <a:t>INSERT OVERWRITE TABLE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CarsPriceRangeByBodyType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select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price_range,body_type,count</a:t>
            </a:r>
            <a:r>
              <a:rPr lang="en-US" sz="1600" b="1" i="1" cap="none">
                <a:solidFill>
                  <a:schemeClr val="tx1">
                    <a:lumMod val="50000"/>
                    <a:lumOff val="50000"/>
                  </a:schemeClr>
                </a:solidFill>
                <a:latin typeface="Calibri" panose="020F0502020204030204" pitchFamily="34" charset="0"/>
                <a:cs typeface="Calibri" panose="020F0502020204030204" pitchFamily="34" charset="0"/>
              </a:rPr>
              <a:t>(</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price_range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from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carsPriceRange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group by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price_range,body_type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order by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price_range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279304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E80A01-D1B1-AF4D-9229-408CA5BDC3C2}"/>
              </a:ext>
            </a:extLst>
          </p:cNvPr>
          <p:cNvPicPr>
            <a:picLocks noChangeAspect="1"/>
          </p:cNvPicPr>
          <p:nvPr/>
        </p:nvPicPr>
        <p:blipFill>
          <a:blip r:embed="rId2"/>
          <a:stretch>
            <a:fillRect/>
          </a:stretch>
        </p:blipFill>
        <p:spPr>
          <a:xfrm>
            <a:off x="10212321" y="6447217"/>
            <a:ext cx="1739273" cy="320481"/>
          </a:xfrm>
          <a:prstGeom prst="rect">
            <a:avLst/>
          </a:prstGeom>
        </p:spPr>
      </p:pic>
      <p:sp>
        <p:nvSpPr>
          <p:cNvPr id="10" name="Rectangle 9">
            <a:extLst>
              <a:ext uri="{FF2B5EF4-FFF2-40B4-BE49-F238E27FC236}">
                <a16:creationId xmlns:a16="http://schemas.microsoft.com/office/drawing/2014/main" id="{FCD9AB84-4DF1-A048-8791-FA44BE806171}"/>
              </a:ext>
            </a:extLst>
          </p:cNvPr>
          <p:cNvSpPr/>
          <p:nvPr/>
        </p:nvSpPr>
        <p:spPr>
          <a:xfrm>
            <a:off x="0" y="6828914"/>
            <a:ext cx="12192000" cy="5817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BF9A758-C145-5B43-9E93-C37B9F48995D}"/>
              </a:ext>
            </a:extLst>
          </p:cNvPr>
          <p:cNvSpPr txBox="1">
            <a:spLocks/>
          </p:cNvSpPr>
          <p:nvPr/>
        </p:nvSpPr>
        <p:spPr>
          <a:xfrm>
            <a:off x="1308035" y="257726"/>
            <a:ext cx="10213405" cy="8062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70C0"/>
                </a:solidFill>
                <a:latin typeface="Arial Rounded MT Bold" panose="020F0704030504030204" pitchFamily="34" charset="0"/>
                <a:cs typeface="Calibri" panose="020F0502020204030204" pitchFamily="34" charset="0"/>
              </a:rPr>
              <a:t>6. Cars that take longer time to sell</a:t>
            </a:r>
          </a:p>
        </p:txBody>
      </p:sp>
      <p:sp>
        <p:nvSpPr>
          <p:cNvPr id="9" name="Rectangle 8"/>
          <p:cNvSpPr/>
          <p:nvPr/>
        </p:nvSpPr>
        <p:spPr>
          <a:xfrm>
            <a:off x="9525" y="438150"/>
            <a:ext cx="1323974" cy="381000"/>
          </a:xfrm>
          <a:prstGeom prst="rect">
            <a:avLst/>
          </a:prstGeom>
          <a:solidFill>
            <a:schemeClr val="accent1">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 name="Picture 3" descr="Chart, bar chart&#10;&#10;Description automatically generated">
            <a:extLst>
              <a:ext uri="{FF2B5EF4-FFF2-40B4-BE49-F238E27FC236}">
                <a16:creationId xmlns:a16="http://schemas.microsoft.com/office/drawing/2014/main" id="{818F4E0B-D4C3-4044-96EF-9EA8FACC001C}"/>
              </a:ext>
            </a:extLst>
          </p:cNvPr>
          <p:cNvPicPr>
            <a:picLocks noChangeAspect="1"/>
          </p:cNvPicPr>
          <p:nvPr/>
        </p:nvPicPr>
        <p:blipFill>
          <a:blip r:embed="rId3"/>
          <a:stretch>
            <a:fillRect/>
          </a:stretch>
        </p:blipFill>
        <p:spPr>
          <a:xfrm>
            <a:off x="618486" y="821487"/>
            <a:ext cx="10958464" cy="5529021"/>
          </a:xfrm>
          <a:prstGeom prst="rect">
            <a:avLst/>
          </a:prstGeom>
        </p:spPr>
      </p:pic>
    </p:spTree>
    <p:extLst>
      <p:ext uri="{BB962C8B-B14F-4D97-AF65-F5344CB8AC3E}">
        <p14:creationId xmlns:p14="http://schemas.microsoft.com/office/powerpoint/2010/main" val="1870610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E80A01-D1B1-AF4D-9229-408CA5BDC3C2}"/>
              </a:ext>
            </a:extLst>
          </p:cNvPr>
          <p:cNvPicPr>
            <a:picLocks noChangeAspect="1"/>
          </p:cNvPicPr>
          <p:nvPr/>
        </p:nvPicPr>
        <p:blipFill>
          <a:blip r:embed="rId2"/>
          <a:stretch>
            <a:fillRect/>
          </a:stretch>
        </p:blipFill>
        <p:spPr>
          <a:xfrm>
            <a:off x="10212321" y="6447217"/>
            <a:ext cx="1739273" cy="320481"/>
          </a:xfrm>
          <a:prstGeom prst="rect">
            <a:avLst/>
          </a:prstGeom>
        </p:spPr>
      </p:pic>
      <p:sp>
        <p:nvSpPr>
          <p:cNvPr id="10" name="Rectangle 9">
            <a:extLst>
              <a:ext uri="{FF2B5EF4-FFF2-40B4-BE49-F238E27FC236}">
                <a16:creationId xmlns:a16="http://schemas.microsoft.com/office/drawing/2014/main" id="{FCD9AB84-4DF1-A048-8791-FA44BE806171}"/>
              </a:ext>
            </a:extLst>
          </p:cNvPr>
          <p:cNvSpPr/>
          <p:nvPr/>
        </p:nvSpPr>
        <p:spPr>
          <a:xfrm>
            <a:off x="0" y="6828914"/>
            <a:ext cx="12192000" cy="5817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BF9A758-C145-5B43-9E93-C37B9F48995D}"/>
              </a:ext>
            </a:extLst>
          </p:cNvPr>
          <p:cNvSpPr txBox="1">
            <a:spLocks/>
          </p:cNvSpPr>
          <p:nvPr/>
        </p:nvSpPr>
        <p:spPr>
          <a:xfrm>
            <a:off x="1308035" y="257726"/>
            <a:ext cx="10213405" cy="8062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70C0"/>
                </a:solidFill>
                <a:latin typeface="Arial Rounded MT Bold" panose="020F0704030504030204" pitchFamily="34" charset="0"/>
                <a:cs typeface="Calibri" panose="020F0502020204030204" pitchFamily="34" charset="0"/>
              </a:rPr>
              <a:t>6. Cars that take longer time to sell</a:t>
            </a:r>
          </a:p>
        </p:txBody>
      </p:sp>
      <p:sp>
        <p:nvSpPr>
          <p:cNvPr id="9" name="Rectangle 8"/>
          <p:cNvSpPr/>
          <p:nvPr/>
        </p:nvSpPr>
        <p:spPr>
          <a:xfrm>
            <a:off x="9525" y="438150"/>
            <a:ext cx="1323974" cy="381000"/>
          </a:xfrm>
          <a:prstGeom prst="rect">
            <a:avLst/>
          </a:prstGeom>
          <a:solidFill>
            <a:schemeClr val="accent1">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E690C045-3148-6141-8F33-E86714267A10}"/>
              </a:ext>
            </a:extLst>
          </p:cNvPr>
          <p:cNvSpPr txBox="1">
            <a:spLocks/>
          </p:cNvSpPr>
          <p:nvPr/>
        </p:nvSpPr>
        <p:spPr>
          <a:xfrm>
            <a:off x="148046" y="3431554"/>
            <a:ext cx="11803548" cy="3168439"/>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Font typeface="Arial" panose="020B0604020202020204" pitchFamily="34" charset="0"/>
              <a:buNone/>
            </a:pPr>
            <a:r>
              <a:rPr lang="en-US" sz="1600" b="1" i="1" u="sng" cap="none">
                <a:solidFill>
                  <a:srgbClr val="0070C0"/>
                </a:solidFill>
                <a:latin typeface="Calibri"/>
                <a:cs typeface="Calibri"/>
              </a:rPr>
              <a:t>QUERY</a:t>
            </a:r>
            <a:r>
              <a:rPr lang="en-US" sz="1600" b="1" i="1" cap="none">
                <a:solidFill>
                  <a:srgbClr val="0070C0"/>
                </a:solidFill>
                <a:latin typeface="Calibri"/>
                <a:cs typeface="Calibri"/>
              </a:rPr>
              <a:t>:</a:t>
            </a:r>
          </a:p>
          <a:p>
            <a:r>
              <a:rPr lang="en-US" sz="1600" b="1" i="1" cap="none">
                <a:solidFill>
                  <a:schemeClr val="tx1">
                    <a:lumMod val="50000"/>
                    <a:lumOff val="50000"/>
                  </a:schemeClr>
                </a:solidFill>
                <a:latin typeface="Calibri"/>
                <a:cs typeface="Calibri"/>
              </a:rPr>
              <a:t>CREATE TABLE </a:t>
            </a:r>
            <a:r>
              <a:rPr lang="en-US" sz="1600" b="1" i="1" cap="none" err="1">
                <a:solidFill>
                  <a:schemeClr val="tx1">
                    <a:lumMod val="50000"/>
                    <a:lumOff val="50000"/>
                  </a:schemeClr>
                </a:solidFill>
                <a:latin typeface="Calibri"/>
                <a:cs typeface="Calibri"/>
              </a:rPr>
              <a:t>daysonmarketbydays</a:t>
            </a:r>
            <a:r>
              <a:rPr lang="en-US" sz="1600" b="1" i="1" cap="none">
                <a:solidFill>
                  <a:schemeClr val="tx1">
                    <a:lumMod val="50000"/>
                    <a:lumOff val="50000"/>
                  </a:schemeClr>
                </a:solidFill>
                <a:latin typeface="Calibri"/>
                <a:cs typeface="Calibri"/>
              </a:rPr>
              <a:t> AS select </a:t>
            </a:r>
            <a:r>
              <a:rPr lang="en-US" sz="1600" b="1" i="1" cap="none" err="1">
                <a:solidFill>
                  <a:schemeClr val="tx1">
                    <a:lumMod val="50000"/>
                    <a:lumOff val="50000"/>
                  </a:schemeClr>
                </a:solidFill>
                <a:latin typeface="Calibri"/>
                <a:cs typeface="Calibri"/>
              </a:rPr>
              <a:t>make_name,model_name</a:t>
            </a:r>
            <a:r>
              <a:rPr lang="en-US" sz="1600" b="1" i="1" cap="none">
                <a:solidFill>
                  <a:schemeClr val="tx1">
                    <a:lumMod val="50000"/>
                    <a:lumOff val="50000"/>
                  </a:schemeClr>
                </a:solidFill>
                <a:latin typeface="Calibri"/>
                <a:cs typeface="Calibri"/>
              </a:rPr>
              <a:t>, case when </a:t>
            </a:r>
            <a:r>
              <a:rPr lang="en-US" sz="1600" b="1" i="1" cap="none" err="1">
                <a:solidFill>
                  <a:schemeClr val="tx1">
                    <a:lumMod val="50000"/>
                    <a:lumOff val="50000"/>
                  </a:schemeClr>
                </a:solidFill>
                <a:latin typeface="Calibri"/>
                <a:cs typeface="Calibri"/>
              </a:rPr>
              <a:t>daysonmarket</a:t>
            </a:r>
            <a:r>
              <a:rPr lang="en-US" sz="1600" b="1" i="1" cap="none">
                <a:solidFill>
                  <a:schemeClr val="tx1">
                    <a:lumMod val="50000"/>
                    <a:lumOff val="50000"/>
                  </a:schemeClr>
                </a:solidFill>
                <a:latin typeface="Calibri"/>
                <a:cs typeface="Calibri"/>
              </a:rPr>
              <a:t> &gt; 0  and </a:t>
            </a:r>
            <a:r>
              <a:rPr lang="en-US" sz="1600" b="1" i="1" cap="none" err="1">
                <a:solidFill>
                  <a:schemeClr val="tx1">
                    <a:lumMod val="50000"/>
                    <a:lumOff val="50000"/>
                  </a:schemeClr>
                </a:solidFill>
                <a:latin typeface="Calibri"/>
                <a:cs typeface="Calibri"/>
              </a:rPr>
              <a:t>daysonmarket</a:t>
            </a:r>
            <a:r>
              <a:rPr lang="en-US" sz="1600" b="1" i="1" cap="none">
                <a:solidFill>
                  <a:schemeClr val="tx1">
                    <a:lumMod val="50000"/>
                    <a:lumOff val="50000"/>
                  </a:schemeClr>
                </a:solidFill>
                <a:latin typeface="Calibri"/>
                <a:cs typeface="Calibri"/>
              </a:rPr>
              <a:t> &lt; 91 then '0 - 91' when </a:t>
            </a:r>
            <a:r>
              <a:rPr lang="en-US" sz="1600" b="1" i="1" cap="none" err="1">
                <a:solidFill>
                  <a:schemeClr val="tx1">
                    <a:lumMod val="50000"/>
                    <a:lumOff val="50000"/>
                  </a:schemeClr>
                </a:solidFill>
                <a:latin typeface="Calibri"/>
                <a:cs typeface="Calibri"/>
              </a:rPr>
              <a:t>daysonmarket</a:t>
            </a:r>
            <a:r>
              <a:rPr lang="en-US" sz="1600" b="1" i="1" cap="none">
                <a:solidFill>
                  <a:schemeClr val="tx1">
                    <a:lumMod val="50000"/>
                    <a:lumOff val="50000"/>
                  </a:schemeClr>
                </a:solidFill>
                <a:latin typeface="Calibri"/>
                <a:cs typeface="Calibri"/>
              </a:rPr>
              <a:t> &gt; 91 and </a:t>
            </a:r>
            <a:r>
              <a:rPr lang="en-US" sz="1600" b="1" i="1" cap="none" err="1">
                <a:solidFill>
                  <a:schemeClr val="tx1">
                    <a:lumMod val="50000"/>
                    <a:lumOff val="50000"/>
                  </a:schemeClr>
                </a:solidFill>
                <a:latin typeface="Calibri"/>
                <a:cs typeface="Calibri"/>
              </a:rPr>
              <a:t>daysonmarket</a:t>
            </a:r>
            <a:r>
              <a:rPr lang="en-US" sz="1600" b="1" i="1" cap="none">
                <a:solidFill>
                  <a:schemeClr val="tx1">
                    <a:lumMod val="50000"/>
                    <a:lumOff val="50000"/>
                  </a:schemeClr>
                </a:solidFill>
                <a:latin typeface="Calibri"/>
                <a:cs typeface="Calibri"/>
              </a:rPr>
              <a:t> &lt; 182 then '91 - 182'  when </a:t>
            </a:r>
            <a:r>
              <a:rPr lang="en-US" sz="1600" b="1" i="1" cap="none" err="1">
                <a:solidFill>
                  <a:schemeClr val="tx1">
                    <a:lumMod val="50000"/>
                    <a:lumOff val="50000"/>
                  </a:schemeClr>
                </a:solidFill>
                <a:latin typeface="Calibri"/>
                <a:cs typeface="Calibri"/>
              </a:rPr>
              <a:t>daysonmarket</a:t>
            </a:r>
            <a:r>
              <a:rPr lang="en-US" sz="1600" b="1" i="1" cap="none">
                <a:solidFill>
                  <a:schemeClr val="tx1">
                    <a:lumMod val="50000"/>
                    <a:lumOff val="50000"/>
                  </a:schemeClr>
                </a:solidFill>
                <a:latin typeface="Calibri"/>
                <a:cs typeface="Calibri"/>
              </a:rPr>
              <a:t> &gt; 182 and </a:t>
            </a:r>
            <a:r>
              <a:rPr lang="en-US" sz="1600" b="1" i="1" cap="none" err="1">
                <a:solidFill>
                  <a:schemeClr val="tx1">
                    <a:lumMod val="50000"/>
                    <a:lumOff val="50000"/>
                  </a:schemeClr>
                </a:solidFill>
                <a:latin typeface="Calibri"/>
                <a:cs typeface="Calibri"/>
              </a:rPr>
              <a:t>daysonmarket</a:t>
            </a:r>
            <a:r>
              <a:rPr lang="en-US" sz="1600" b="1" i="1" cap="none">
                <a:solidFill>
                  <a:schemeClr val="tx1">
                    <a:lumMod val="50000"/>
                    <a:lumOff val="50000"/>
                  </a:schemeClr>
                </a:solidFill>
                <a:latin typeface="Calibri"/>
                <a:cs typeface="Calibri"/>
              </a:rPr>
              <a:t> &lt; 365 then '182 - 365' else '365 - above' end as </a:t>
            </a:r>
            <a:r>
              <a:rPr lang="en-US" sz="1600" b="1" i="1" cap="none" err="1">
                <a:solidFill>
                  <a:schemeClr val="tx1">
                    <a:lumMod val="50000"/>
                    <a:lumOff val="50000"/>
                  </a:schemeClr>
                </a:solidFill>
                <a:latin typeface="Calibri"/>
                <a:cs typeface="Calibri"/>
              </a:rPr>
              <a:t>days_range</a:t>
            </a:r>
            <a:r>
              <a:rPr lang="en-US" sz="1600" b="1" i="1" cap="none">
                <a:solidFill>
                  <a:schemeClr val="tx1">
                    <a:lumMod val="50000"/>
                    <a:lumOff val="50000"/>
                  </a:schemeClr>
                </a:solidFill>
                <a:latin typeface="Calibri"/>
                <a:cs typeface="Calibri"/>
              </a:rPr>
              <a:t> from cargurus_usedcars_1 where </a:t>
            </a:r>
            <a:r>
              <a:rPr lang="en-US" sz="1600" b="1" i="1" cap="none" err="1">
                <a:solidFill>
                  <a:schemeClr val="tx1">
                    <a:lumMod val="50000"/>
                    <a:lumOff val="50000"/>
                  </a:schemeClr>
                </a:solidFill>
                <a:latin typeface="Calibri"/>
                <a:cs typeface="Calibri"/>
              </a:rPr>
              <a:t>body_type</a:t>
            </a:r>
            <a:r>
              <a:rPr lang="en-US" sz="1600" b="1" i="1" cap="none">
                <a:solidFill>
                  <a:schemeClr val="tx1">
                    <a:lumMod val="50000"/>
                    <a:lumOff val="50000"/>
                  </a:schemeClr>
                </a:solidFill>
                <a:latin typeface="Calibri"/>
                <a:cs typeface="Calibri"/>
              </a:rPr>
              <a:t> != '' and year &gt;= 2015 and year &lt;= 2020;</a:t>
            </a:r>
          </a:p>
          <a:p>
            <a:r>
              <a:rPr lang="en-US" sz="1600" b="1" i="1" cap="none">
                <a:solidFill>
                  <a:schemeClr val="tx1">
                    <a:lumMod val="50000"/>
                    <a:lumOff val="50000"/>
                  </a:schemeClr>
                </a:solidFill>
                <a:latin typeface="Calibri"/>
                <a:cs typeface="Calibri"/>
              </a:rPr>
              <a:t>CREATE EXTERNAL TABLE IF NOT EXISTS </a:t>
            </a:r>
            <a:r>
              <a:rPr lang="en-US" sz="1600" b="1" i="1" cap="none" err="1">
                <a:solidFill>
                  <a:schemeClr val="tx1">
                    <a:lumMod val="50000"/>
                    <a:lumOff val="50000"/>
                  </a:schemeClr>
                </a:solidFill>
                <a:latin typeface="Calibri"/>
                <a:cs typeface="Calibri"/>
              </a:rPr>
              <a:t>car_market_days_range</a:t>
            </a:r>
            <a:r>
              <a:rPr lang="en-US" sz="1600" b="1" i="1" cap="none">
                <a:solidFill>
                  <a:schemeClr val="tx1">
                    <a:lumMod val="50000"/>
                    <a:lumOff val="50000"/>
                  </a:schemeClr>
                </a:solidFill>
                <a:latin typeface="Calibri"/>
                <a:cs typeface="Calibri"/>
              </a:rPr>
              <a:t>(</a:t>
            </a:r>
            <a:r>
              <a:rPr lang="en-US" sz="1600" b="1" i="1" cap="none" err="1">
                <a:solidFill>
                  <a:schemeClr val="tx1">
                    <a:lumMod val="50000"/>
                    <a:lumOff val="50000"/>
                  </a:schemeClr>
                </a:solidFill>
                <a:latin typeface="Calibri"/>
                <a:cs typeface="Calibri"/>
              </a:rPr>
              <a:t>make_name</a:t>
            </a:r>
            <a:r>
              <a:rPr lang="en-US" sz="1600" b="1" i="1" cap="none">
                <a:solidFill>
                  <a:schemeClr val="tx1">
                    <a:lumMod val="50000"/>
                    <a:lumOff val="50000"/>
                  </a:schemeClr>
                </a:solidFill>
                <a:latin typeface="Calibri"/>
                <a:cs typeface="Calibri"/>
              </a:rPr>
              <a:t> </a:t>
            </a:r>
            <a:r>
              <a:rPr lang="en-US" sz="1600" b="1" i="1" cap="none" err="1">
                <a:solidFill>
                  <a:schemeClr val="tx1">
                    <a:lumMod val="50000"/>
                    <a:lumOff val="50000"/>
                  </a:schemeClr>
                </a:solidFill>
                <a:latin typeface="Calibri"/>
                <a:cs typeface="Calibri"/>
              </a:rPr>
              <a:t>string,model_name</a:t>
            </a:r>
            <a:r>
              <a:rPr lang="en-US" sz="1600" b="1" i="1" cap="none">
                <a:solidFill>
                  <a:schemeClr val="tx1">
                    <a:lumMod val="50000"/>
                    <a:lumOff val="50000"/>
                  </a:schemeClr>
                </a:solidFill>
                <a:latin typeface="Calibri"/>
                <a:cs typeface="Calibri"/>
              </a:rPr>
              <a:t> </a:t>
            </a:r>
            <a:r>
              <a:rPr lang="en-US" sz="1600" b="1" i="1" cap="none" err="1">
                <a:solidFill>
                  <a:schemeClr val="tx1">
                    <a:lumMod val="50000"/>
                    <a:lumOff val="50000"/>
                  </a:schemeClr>
                </a:solidFill>
                <a:latin typeface="Calibri"/>
                <a:cs typeface="Calibri"/>
              </a:rPr>
              <a:t>string,days_range</a:t>
            </a:r>
            <a:r>
              <a:rPr lang="en-US" sz="1600" b="1" i="1" cap="none">
                <a:solidFill>
                  <a:schemeClr val="tx1">
                    <a:lumMod val="50000"/>
                    <a:lumOff val="50000"/>
                  </a:schemeClr>
                </a:solidFill>
                <a:latin typeface="Calibri"/>
                <a:cs typeface="Calibri"/>
              </a:rPr>
              <a:t> string ,</a:t>
            </a:r>
            <a:r>
              <a:rPr lang="en-US" sz="1600" b="1" i="1" cap="none" err="1">
                <a:solidFill>
                  <a:schemeClr val="tx1">
                    <a:lumMod val="50000"/>
                    <a:lumOff val="50000"/>
                  </a:schemeClr>
                </a:solidFill>
                <a:latin typeface="Calibri"/>
                <a:cs typeface="Calibri"/>
              </a:rPr>
              <a:t>Car_count</a:t>
            </a:r>
            <a:r>
              <a:rPr lang="en-US" sz="1600" b="1" i="1" cap="none">
                <a:solidFill>
                  <a:schemeClr val="tx1">
                    <a:lumMod val="50000"/>
                    <a:lumOff val="50000"/>
                  </a:schemeClr>
                </a:solidFill>
                <a:latin typeface="Calibri"/>
                <a:cs typeface="Calibri"/>
              </a:rPr>
              <a:t> string) ROW FORMAT DELIMITED FIELDS  TERMINATED BY ',' STORED AS TEXTFILE LOCATION '/user/</a:t>
            </a:r>
            <a:r>
              <a:rPr lang="en-US" sz="1600" b="1" i="1" cap="none" err="1">
                <a:solidFill>
                  <a:schemeClr val="tx1">
                    <a:lumMod val="50000"/>
                    <a:lumOff val="50000"/>
                  </a:schemeClr>
                </a:solidFill>
                <a:latin typeface="Calibri"/>
                <a:cs typeface="Calibri"/>
              </a:rPr>
              <a:t>ssuryaw</a:t>
            </a:r>
            <a:r>
              <a:rPr lang="en-US" sz="1600" b="1" i="1" cap="none">
                <a:solidFill>
                  <a:schemeClr val="tx1">
                    <a:lumMod val="50000"/>
                    <a:lumOff val="50000"/>
                  </a:schemeClr>
                </a:solidFill>
                <a:latin typeface="Calibri"/>
                <a:cs typeface="Calibri"/>
              </a:rPr>
              <a:t>/GP2TermProject/tables/</a:t>
            </a:r>
            <a:r>
              <a:rPr lang="en-US" sz="1600" b="1" i="1" cap="none" err="1">
                <a:solidFill>
                  <a:schemeClr val="tx1">
                    <a:lumMod val="50000"/>
                    <a:lumOff val="50000"/>
                  </a:schemeClr>
                </a:solidFill>
                <a:latin typeface="Calibri"/>
                <a:cs typeface="Calibri"/>
              </a:rPr>
              <a:t>CarsdaysRangeByMake</a:t>
            </a:r>
            <a:r>
              <a:rPr lang="en-US" sz="1600" b="1" i="1" cap="none">
                <a:solidFill>
                  <a:schemeClr val="tx1">
                    <a:lumMod val="50000"/>
                    <a:lumOff val="50000"/>
                  </a:schemeClr>
                </a:solidFill>
                <a:latin typeface="Calibri"/>
                <a:cs typeface="Calibri"/>
              </a:rPr>
              <a:t>/'; </a:t>
            </a:r>
            <a:endParaRPr lang="en-US" sz="1600" b="1" i="1" cap="none">
              <a:solidFill>
                <a:schemeClr val="tx1">
                  <a:lumMod val="50000"/>
                  <a:lumOff val="50000"/>
                </a:schemeClr>
              </a:solidFill>
              <a:latin typeface="Calibri" panose="020F0502020204030204" pitchFamily="34" charset="0"/>
              <a:cs typeface="Calibri" panose="020F0502020204030204" pitchFamily="34" charset="0"/>
            </a:endParaRPr>
          </a:p>
          <a:p>
            <a:r>
              <a:rPr lang="en-US" sz="1600" b="1" i="1" cap="none">
                <a:solidFill>
                  <a:schemeClr val="tx1">
                    <a:lumMod val="50000"/>
                    <a:lumOff val="50000"/>
                  </a:schemeClr>
                </a:solidFill>
                <a:latin typeface="Calibri"/>
                <a:cs typeface="Calibri"/>
              </a:rPr>
              <a:t>INSERT OVERWRITE TABLE </a:t>
            </a:r>
            <a:r>
              <a:rPr lang="en-US" sz="1600" b="1" i="1" cap="none" err="1">
                <a:solidFill>
                  <a:schemeClr val="tx1">
                    <a:lumMod val="50000"/>
                    <a:lumOff val="50000"/>
                  </a:schemeClr>
                </a:solidFill>
                <a:latin typeface="Calibri"/>
                <a:cs typeface="Calibri"/>
              </a:rPr>
              <a:t>car_market_days_range</a:t>
            </a:r>
            <a:r>
              <a:rPr lang="en-US" sz="1600" b="1" i="1" cap="none">
                <a:solidFill>
                  <a:schemeClr val="tx1">
                    <a:lumMod val="50000"/>
                    <a:lumOff val="50000"/>
                  </a:schemeClr>
                </a:solidFill>
                <a:latin typeface="Calibri"/>
                <a:cs typeface="Calibri"/>
              </a:rPr>
              <a:t> select </a:t>
            </a:r>
            <a:r>
              <a:rPr lang="en-US" sz="1600" b="1" i="1" cap="none" err="1">
                <a:solidFill>
                  <a:schemeClr val="tx1">
                    <a:lumMod val="50000"/>
                    <a:lumOff val="50000"/>
                  </a:schemeClr>
                </a:solidFill>
                <a:latin typeface="Calibri"/>
                <a:cs typeface="Calibri"/>
              </a:rPr>
              <a:t>make_name,model_name,days_range,count</a:t>
            </a:r>
            <a:r>
              <a:rPr lang="en-US" sz="1600" b="1" i="1" cap="none">
                <a:solidFill>
                  <a:schemeClr val="tx1">
                    <a:lumMod val="50000"/>
                    <a:lumOff val="50000"/>
                  </a:schemeClr>
                </a:solidFill>
                <a:latin typeface="Calibri"/>
                <a:cs typeface="Calibri"/>
              </a:rPr>
              <a:t>(</a:t>
            </a:r>
            <a:r>
              <a:rPr lang="en-US" sz="1600" b="1" i="1" cap="none" err="1">
                <a:solidFill>
                  <a:schemeClr val="tx1">
                    <a:lumMod val="50000"/>
                    <a:lumOff val="50000"/>
                  </a:schemeClr>
                </a:solidFill>
                <a:latin typeface="Calibri"/>
                <a:cs typeface="Calibri"/>
              </a:rPr>
              <a:t>days_range</a:t>
            </a:r>
            <a:r>
              <a:rPr lang="en-US" sz="1600" b="1" i="1" cap="none">
                <a:solidFill>
                  <a:schemeClr val="tx1">
                    <a:lumMod val="50000"/>
                    <a:lumOff val="50000"/>
                  </a:schemeClr>
                </a:solidFill>
                <a:latin typeface="Calibri"/>
                <a:cs typeface="Calibri"/>
              </a:rPr>
              <a:t>)  from </a:t>
            </a:r>
            <a:r>
              <a:rPr lang="en-US" sz="1600" b="1" i="1" cap="none" err="1">
                <a:solidFill>
                  <a:schemeClr val="tx1">
                    <a:lumMod val="50000"/>
                    <a:lumOff val="50000"/>
                  </a:schemeClr>
                </a:solidFill>
                <a:latin typeface="Calibri"/>
                <a:cs typeface="Calibri"/>
              </a:rPr>
              <a:t>daysonmarketbydays</a:t>
            </a:r>
            <a:r>
              <a:rPr lang="en-US" sz="1600" b="1" i="1" cap="none">
                <a:solidFill>
                  <a:schemeClr val="tx1">
                    <a:lumMod val="50000"/>
                    <a:lumOff val="50000"/>
                  </a:schemeClr>
                </a:solidFill>
                <a:latin typeface="Calibri"/>
                <a:cs typeface="Calibri"/>
              </a:rPr>
              <a:t> group by </a:t>
            </a:r>
            <a:r>
              <a:rPr lang="en-US" sz="1600" b="1" i="1" cap="none" err="1">
                <a:solidFill>
                  <a:schemeClr val="tx1">
                    <a:lumMod val="50000"/>
                    <a:lumOff val="50000"/>
                  </a:schemeClr>
                </a:solidFill>
                <a:latin typeface="Calibri"/>
                <a:cs typeface="Calibri"/>
              </a:rPr>
              <a:t>make_name,model_name,days_range</a:t>
            </a:r>
            <a:r>
              <a:rPr lang="en-US" sz="1600" b="1" i="1" cap="none">
                <a:solidFill>
                  <a:schemeClr val="tx1">
                    <a:lumMod val="50000"/>
                    <a:lumOff val="50000"/>
                  </a:schemeClr>
                </a:solidFill>
                <a:latin typeface="Calibri"/>
                <a:cs typeface="Calibri"/>
              </a:rPr>
              <a:t> order by </a:t>
            </a:r>
            <a:r>
              <a:rPr lang="en-US" sz="1600" b="1" i="1" cap="none" err="1">
                <a:solidFill>
                  <a:schemeClr val="tx1">
                    <a:lumMod val="50000"/>
                    <a:lumOff val="50000"/>
                  </a:schemeClr>
                </a:solidFill>
                <a:latin typeface="Calibri"/>
                <a:cs typeface="Calibri"/>
              </a:rPr>
              <a:t>days_range</a:t>
            </a:r>
            <a:r>
              <a:rPr lang="en-US" sz="1600" b="1" i="1" cap="none">
                <a:solidFill>
                  <a:schemeClr val="tx1">
                    <a:lumMod val="50000"/>
                    <a:lumOff val="50000"/>
                  </a:schemeClr>
                </a:solidFill>
                <a:latin typeface="Calibri"/>
                <a:cs typeface="Calibri"/>
              </a:rPr>
              <a:t>;</a:t>
            </a:r>
          </a:p>
        </p:txBody>
      </p:sp>
      <p:sp>
        <p:nvSpPr>
          <p:cNvPr id="13" name="Content Placeholder 2">
            <a:extLst>
              <a:ext uri="{FF2B5EF4-FFF2-40B4-BE49-F238E27FC236}">
                <a16:creationId xmlns:a16="http://schemas.microsoft.com/office/drawing/2014/main" id="{E690C045-3148-6141-8F33-E86714267A10}"/>
              </a:ext>
            </a:extLst>
          </p:cNvPr>
          <p:cNvSpPr>
            <a:spLocks noGrp="1"/>
          </p:cNvSpPr>
          <p:nvPr>
            <p:ph idx="1"/>
          </p:nvPr>
        </p:nvSpPr>
        <p:spPr>
          <a:xfrm>
            <a:off x="148046" y="999574"/>
            <a:ext cx="11803546" cy="2319194"/>
          </a:xfrm>
        </p:spPr>
        <p:txBody>
          <a:bodyPr vert="horz" lIns="91440" tIns="45720" rIns="91440" bIns="45720" rtlCol="0" anchor="t">
            <a:noAutofit/>
          </a:bodyPr>
          <a:lstStyle/>
          <a:p>
            <a:pPr marL="0" indent="0">
              <a:buNone/>
            </a:pPr>
            <a:r>
              <a:rPr lang="en-US" sz="1600" b="1" i="1" u="sng" cap="none">
                <a:solidFill>
                  <a:schemeClr val="tx1">
                    <a:lumMod val="50000"/>
                    <a:lumOff val="50000"/>
                  </a:schemeClr>
                </a:solidFill>
                <a:latin typeface="Calibri"/>
                <a:cs typeface="Calibri"/>
              </a:rPr>
              <a:t>Analysis</a:t>
            </a:r>
            <a:r>
              <a:rPr lang="en-US" sz="1600" b="1" i="1" cap="none">
                <a:solidFill>
                  <a:schemeClr val="tx1">
                    <a:lumMod val="50000"/>
                    <a:lumOff val="50000"/>
                  </a:schemeClr>
                </a:solidFill>
                <a:latin typeface="Calibri"/>
                <a:cs typeface="Calibri"/>
              </a:rPr>
              <a:t>:</a:t>
            </a:r>
          </a:p>
          <a:p>
            <a:pPr marL="0" indent="0">
              <a:buNone/>
            </a:pPr>
            <a:r>
              <a:rPr lang="en-US" sz="1600" b="1" i="1" cap="none">
                <a:solidFill>
                  <a:srgbClr val="0070C0"/>
                </a:solidFill>
                <a:latin typeface="Calibri"/>
                <a:ea typeface="+mn-lt"/>
                <a:cs typeface="+mn-lt"/>
              </a:rPr>
              <a:t>The Visualization represents how much time a car took to sell or how much days it was on the market. We have classified the range into 0-91 days, 91-182 days, 182-365 days and &gt; 365 days </a:t>
            </a:r>
            <a:r>
              <a:rPr lang="en-US" sz="1600" b="1" i="1" cap="none">
                <a:solidFill>
                  <a:srgbClr val="0070C0"/>
                </a:solidFill>
                <a:latin typeface="Calibri"/>
                <a:ea typeface="+mn-lt"/>
                <a:cs typeface="Calibri"/>
              </a:rPr>
              <a:t>The trend shows, there are less Toyota cars which are more than 91 days in the market whereas Ford has a substantial percentage of their cars beyond 91 days, 182 days, and even &gt; 365 days. Similarly, large percentage of Buick and Hyundai cars takes more than 91 days to sell. This signifies that Toyota used cars sell faster in the market than FORD, Hyundai and Buick cars. This is a very useful visualization for the Dealers to see which car make takes longer time to sell so that they can take decisive action by offering discounts, promotions and rebates on specific brands and models to clear the inventory.</a:t>
            </a:r>
            <a:endParaRPr lang="en-US" sz="1600">
              <a:latin typeface="Calibri"/>
              <a:cs typeface="Calibri"/>
            </a:endParaRPr>
          </a:p>
        </p:txBody>
      </p:sp>
    </p:spTree>
    <p:extLst>
      <p:ext uri="{BB962C8B-B14F-4D97-AF65-F5344CB8AC3E}">
        <p14:creationId xmlns:p14="http://schemas.microsoft.com/office/powerpoint/2010/main" val="3955885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E80A01-D1B1-AF4D-9229-408CA5BDC3C2}"/>
              </a:ext>
            </a:extLst>
          </p:cNvPr>
          <p:cNvPicPr>
            <a:picLocks noChangeAspect="1"/>
          </p:cNvPicPr>
          <p:nvPr/>
        </p:nvPicPr>
        <p:blipFill>
          <a:blip r:embed="rId2"/>
          <a:stretch>
            <a:fillRect/>
          </a:stretch>
        </p:blipFill>
        <p:spPr>
          <a:xfrm>
            <a:off x="10212321" y="6447217"/>
            <a:ext cx="1739273" cy="320481"/>
          </a:xfrm>
          <a:prstGeom prst="rect">
            <a:avLst/>
          </a:prstGeom>
        </p:spPr>
      </p:pic>
      <p:sp>
        <p:nvSpPr>
          <p:cNvPr id="10" name="Rectangle 9">
            <a:extLst>
              <a:ext uri="{FF2B5EF4-FFF2-40B4-BE49-F238E27FC236}">
                <a16:creationId xmlns:a16="http://schemas.microsoft.com/office/drawing/2014/main" id="{FCD9AB84-4DF1-A048-8791-FA44BE806171}"/>
              </a:ext>
            </a:extLst>
          </p:cNvPr>
          <p:cNvSpPr/>
          <p:nvPr/>
        </p:nvSpPr>
        <p:spPr>
          <a:xfrm>
            <a:off x="0" y="6828914"/>
            <a:ext cx="12192000" cy="5817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BF9A758-C145-5B43-9E93-C37B9F48995D}"/>
              </a:ext>
            </a:extLst>
          </p:cNvPr>
          <p:cNvSpPr txBox="1">
            <a:spLocks/>
          </p:cNvSpPr>
          <p:nvPr/>
        </p:nvSpPr>
        <p:spPr>
          <a:xfrm>
            <a:off x="1308034" y="257726"/>
            <a:ext cx="10796879" cy="8062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70C0"/>
                </a:solidFill>
                <a:latin typeface="Arial Rounded MT Bold" panose="020F0704030504030204" pitchFamily="34" charset="0"/>
                <a:cs typeface="Calibri" panose="020F0502020204030204" pitchFamily="34" charset="0"/>
              </a:rPr>
              <a:t>7. Inventory of cars having more accidents</a:t>
            </a:r>
          </a:p>
        </p:txBody>
      </p:sp>
      <p:sp>
        <p:nvSpPr>
          <p:cNvPr id="9" name="Rectangle 8"/>
          <p:cNvSpPr/>
          <p:nvPr/>
        </p:nvSpPr>
        <p:spPr>
          <a:xfrm>
            <a:off x="9525" y="438150"/>
            <a:ext cx="1323974" cy="381000"/>
          </a:xfrm>
          <a:prstGeom prst="rect">
            <a:avLst/>
          </a:prstGeom>
          <a:solidFill>
            <a:schemeClr val="accent1">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 name="Picture 4" descr="A picture containing chart&#10;&#10;Description automatically generated">
            <a:extLst>
              <a:ext uri="{FF2B5EF4-FFF2-40B4-BE49-F238E27FC236}">
                <a16:creationId xmlns:a16="http://schemas.microsoft.com/office/drawing/2014/main" id="{91A5296E-1FEE-4EC2-8ADE-DB963A9D27ED}"/>
              </a:ext>
            </a:extLst>
          </p:cNvPr>
          <p:cNvPicPr>
            <a:picLocks noChangeAspect="1"/>
          </p:cNvPicPr>
          <p:nvPr/>
        </p:nvPicPr>
        <p:blipFill>
          <a:blip r:embed="rId3"/>
          <a:stretch>
            <a:fillRect/>
          </a:stretch>
        </p:blipFill>
        <p:spPr>
          <a:xfrm>
            <a:off x="365825" y="914030"/>
            <a:ext cx="11468603" cy="5433941"/>
          </a:xfrm>
          <a:prstGeom prst="rect">
            <a:avLst/>
          </a:prstGeom>
        </p:spPr>
      </p:pic>
    </p:spTree>
    <p:extLst>
      <p:ext uri="{BB962C8B-B14F-4D97-AF65-F5344CB8AC3E}">
        <p14:creationId xmlns:p14="http://schemas.microsoft.com/office/powerpoint/2010/main" val="298274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E80A01-D1B1-AF4D-9229-408CA5BDC3C2}"/>
              </a:ext>
            </a:extLst>
          </p:cNvPr>
          <p:cNvPicPr>
            <a:picLocks noChangeAspect="1"/>
          </p:cNvPicPr>
          <p:nvPr/>
        </p:nvPicPr>
        <p:blipFill>
          <a:blip r:embed="rId2"/>
          <a:stretch>
            <a:fillRect/>
          </a:stretch>
        </p:blipFill>
        <p:spPr>
          <a:xfrm>
            <a:off x="10212321" y="6447217"/>
            <a:ext cx="1739273" cy="320481"/>
          </a:xfrm>
          <a:prstGeom prst="rect">
            <a:avLst/>
          </a:prstGeom>
        </p:spPr>
      </p:pic>
      <p:sp>
        <p:nvSpPr>
          <p:cNvPr id="10" name="Rectangle 9">
            <a:extLst>
              <a:ext uri="{FF2B5EF4-FFF2-40B4-BE49-F238E27FC236}">
                <a16:creationId xmlns:a16="http://schemas.microsoft.com/office/drawing/2014/main" id="{FCD9AB84-4DF1-A048-8791-FA44BE806171}"/>
              </a:ext>
            </a:extLst>
          </p:cNvPr>
          <p:cNvSpPr/>
          <p:nvPr/>
        </p:nvSpPr>
        <p:spPr>
          <a:xfrm>
            <a:off x="0" y="6828914"/>
            <a:ext cx="12192000" cy="5817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525" y="438150"/>
            <a:ext cx="1323974" cy="381000"/>
          </a:xfrm>
          <a:prstGeom prst="rect">
            <a:avLst/>
          </a:prstGeom>
          <a:solidFill>
            <a:schemeClr val="accent1">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E690C045-3148-6141-8F33-E86714267A10}"/>
              </a:ext>
            </a:extLst>
          </p:cNvPr>
          <p:cNvSpPr txBox="1">
            <a:spLocks/>
          </p:cNvSpPr>
          <p:nvPr/>
        </p:nvSpPr>
        <p:spPr>
          <a:xfrm>
            <a:off x="148044" y="3339227"/>
            <a:ext cx="11803548" cy="248973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Font typeface="Arial" panose="020B0604020202020204" pitchFamily="34" charset="0"/>
              <a:buNone/>
            </a:pPr>
            <a:r>
              <a:rPr lang="en-US" sz="1600" b="1" i="1" u="sng" cap="none">
                <a:solidFill>
                  <a:srgbClr val="0070C0"/>
                </a:solidFill>
                <a:latin typeface="Calibri"/>
                <a:cs typeface="Calibri"/>
              </a:rPr>
              <a:t>QUERY</a:t>
            </a:r>
            <a:r>
              <a:rPr lang="en-US" sz="1600" b="1" i="1" cap="none">
                <a:solidFill>
                  <a:srgbClr val="0070C0"/>
                </a:solidFill>
                <a:latin typeface="Calibri"/>
                <a:cs typeface="Calibri"/>
              </a:rPr>
              <a:t>:</a:t>
            </a:r>
          </a:p>
          <a:p>
            <a:r>
              <a:rPr lang="en-US" sz="1600" b="1" i="1" cap="none">
                <a:solidFill>
                  <a:schemeClr val="tx1">
                    <a:lumMod val="50000"/>
                    <a:lumOff val="50000"/>
                  </a:schemeClr>
                </a:solidFill>
                <a:latin typeface="Calibri"/>
                <a:cs typeface="Calibri"/>
              </a:rPr>
              <a:t>CREATE EXTERNAL TABLE IF NOT EXISTS </a:t>
            </a:r>
            <a:r>
              <a:rPr lang="en-US" sz="1600" b="1" i="1" cap="none" err="1">
                <a:solidFill>
                  <a:schemeClr val="tx1">
                    <a:lumMod val="50000"/>
                    <a:lumOff val="50000"/>
                  </a:schemeClr>
                </a:solidFill>
                <a:latin typeface="Calibri"/>
                <a:cs typeface="Calibri"/>
              </a:rPr>
              <a:t>car_has_accidents_model</a:t>
            </a:r>
            <a:r>
              <a:rPr lang="en-US" sz="1600" b="1" i="1" cap="none">
                <a:solidFill>
                  <a:schemeClr val="tx1">
                    <a:lumMod val="50000"/>
                    <a:lumOff val="50000"/>
                  </a:schemeClr>
                </a:solidFill>
                <a:latin typeface="Calibri"/>
                <a:cs typeface="Calibri"/>
              </a:rPr>
              <a:t> (</a:t>
            </a:r>
            <a:r>
              <a:rPr lang="en-US" sz="1600" b="1" i="1" cap="none" err="1">
                <a:solidFill>
                  <a:schemeClr val="tx1">
                    <a:lumMod val="50000"/>
                    <a:lumOff val="50000"/>
                  </a:schemeClr>
                </a:solidFill>
                <a:latin typeface="Calibri"/>
                <a:cs typeface="Calibri"/>
              </a:rPr>
              <a:t>make_name</a:t>
            </a:r>
            <a:r>
              <a:rPr lang="en-US" sz="1600" b="1" i="1" cap="none">
                <a:solidFill>
                  <a:schemeClr val="tx1">
                    <a:lumMod val="50000"/>
                    <a:lumOff val="50000"/>
                  </a:schemeClr>
                </a:solidFill>
                <a:latin typeface="Calibri"/>
                <a:cs typeface="Calibri"/>
              </a:rPr>
              <a:t> string, </a:t>
            </a:r>
            <a:r>
              <a:rPr lang="en-US" sz="1600" b="1" i="1" cap="none" err="1">
                <a:solidFill>
                  <a:schemeClr val="tx1">
                    <a:lumMod val="50000"/>
                    <a:lumOff val="50000"/>
                  </a:schemeClr>
                </a:solidFill>
                <a:latin typeface="Calibri"/>
                <a:cs typeface="Calibri"/>
              </a:rPr>
              <a:t>model_name</a:t>
            </a:r>
            <a:r>
              <a:rPr lang="en-US" sz="1600" b="1" i="1" cap="none">
                <a:solidFill>
                  <a:schemeClr val="tx1">
                    <a:lumMod val="50000"/>
                    <a:lumOff val="50000"/>
                  </a:schemeClr>
                </a:solidFill>
                <a:latin typeface="Calibri"/>
                <a:cs typeface="Calibri"/>
              </a:rPr>
              <a:t> </a:t>
            </a:r>
            <a:r>
              <a:rPr lang="en-US" sz="1600" b="1" i="1" cap="none" err="1">
                <a:solidFill>
                  <a:schemeClr val="tx1">
                    <a:lumMod val="50000"/>
                    <a:lumOff val="50000"/>
                  </a:schemeClr>
                </a:solidFill>
                <a:latin typeface="Calibri"/>
                <a:cs typeface="Calibri"/>
              </a:rPr>
              <a:t>string,year</a:t>
            </a:r>
            <a:r>
              <a:rPr lang="en-US" sz="1600" b="1" i="1" cap="none">
                <a:solidFill>
                  <a:schemeClr val="tx1">
                    <a:lumMod val="50000"/>
                    <a:lumOff val="50000"/>
                  </a:schemeClr>
                </a:solidFill>
                <a:latin typeface="Calibri"/>
                <a:cs typeface="Calibri"/>
              </a:rPr>
              <a:t> int, </a:t>
            </a:r>
            <a:r>
              <a:rPr lang="en-US" sz="1600" b="1" i="1" cap="none" err="1">
                <a:solidFill>
                  <a:schemeClr val="tx1">
                    <a:lumMod val="50000"/>
                    <a:lumOff val="50000"/>
                  </a:schemeClr>
                </a:solidFill>
                <a:latin typeface="Calibri"/>
                <a:cs typeface="Calibri"/>
              </a:rPr>
              <a:t>car_has_accidents</a:t>
            </a:r>
            <a:r>
              <a:rPr lang="en-US" sz="1600" b="1" i="1" cap="none">
                <a:solidFill>
                  <a:schemeClr val="tx1">
                    <a:lumMod val="50000"/>
                    <a:lumOff val="50000"/>
                  </a:schemeClr>
                </a:solidFill>
                <a:latin typeface="Calibri"/>
                <a:cs typeface="Calibri"/>
              </a:rPr>
              <a:t> string, </a:t>
            </a:r>
            <a:r>
              <a:rPr lang="en-US" sz="1600" b="1" i="1" cap="none" err="1">
                <a:solidFill>
                  <a:schemeClr val="tx1">
                    <a:lumMod val="50000"/>
                    <a:lumOff val="50000"/>
                  </a:schemeClr>
                </a:solidFill>
                <a:latin typeface="Calibri"/>
                <a:cs typeface="Calibri"/>
              </a:rPr>
              <a:t>has_accidents_count</a:t>
            </a:r>
            <a:r>
              <a:rPr lang="en-US" sz="1600" b="1" i="1" cap="none">
                <a:solidFill>
                  <a:schemeClr val="tx1">
                    <a:lumMod val="50000"/>
                    <a:lumOff val="50000"/>
                  </a:schemeClr>
                </a:solidFill>
                <a:latin typeface="Calibri"/>
                <a:cs typeface="Calibri"/>
              </a:rPr>
              <a:t> string) ROW FORMAT DELIMITED FIELDS TERMINATED BY ','  STORED AS TEXTFILE LOCATION '/user/</a:t>
            </a:r>
            <a:r>
              <a:rPr lang="en-US" sz="1600" b="1" i="1" cap="none" err="1">
                <a:solidFill>
                  <a:schemeClr val="tx1">
                    <a:lumMod val="50000"/>
                    <a:lumOff val="50000"/>
                  </a:schemeClr>
                </a:solidFill>
                <a:latin typeface="Calibri"/>
                <a:cs typeface="Calibri"/>
              </a:rPr>
              <a:t>ssuryaw</a:t>
            </a:r>
            <a:r>
              <a:rPr lang="en-US" sz="1600" b="1" i="1" cap="none">
                <a:solidFill>
                  <a:schemeClr val="tx1">
                    <a:lumMod val="50000"/>
                    <a:lumOff val="50000"/>
                  </a:schemeClr>
                </a:solidFill>
                <a:latin typeface="Calibri"/>
                <a:cs typeface="Calibri"/>
              </a:rPr>
              <a:t>/GP2TermProject/tables/</a:t>
            </a:r>
            <a:r>
              <a:rPr lang="en-US" sz="1600" b="1" i="1" cap="none" err="1">
                <a:solidFill>
                  <a:schemeClr val="tx1">
                    <a:lumMod val="50000"/>
                    <a:lumOff val="50000"/>
                  </a:schemeClr>
                </a:solidFill>
                <a:latin typeface="Calibri"/>
                <a:cs typeface="Calibri"/>
              </a:rPr>
              <a:t>CarsHasAccidentByMake</a:t>
            </a:r>
            <a:r>
              <a:rPr lang="en-US" sz="1600" b="1" i="1" cap="none">
                <a:solidFill>
                  <a:schemeClr val="tx1">
                    <a:lumMod val="50000"/>
                    <a:lumOff val="50000"/>
                  </a:schemeClr>
                </a:solidFill>
                <a:latin typeface="Calibri"/>
                <a:cs typeface="Calibri"/>
              </a:rPr>
              <a:t>/' ; </a:t>
            </a:r>
            <a:endParaRPr lang="en-US" sz="1600" b="1" i="1" cap="none">
              <a:solidFill>
                <a:schemeClr val="tx1">
                  <a:lumMod val="50000"/>
                  <a:lumOff val="50000"/>
                </a:schemeClr>
              </a:solidFill>
              <a:latin typeface="Calibri" panose="020F0502020204030204" pitchFamily="34" charset="0"/>
              <a:cs typeface="Calibri" panose="020F0502020204030204" pitchFamily="34" charset="0"/>
            </a:endParaRPr>
          </a:p>
          <a:p>
            <a:endParaRPr lang="en-US" sz="1600" b="1" i="1" cap="none">
              <a:solidFill>
                <a:schemeClr val="tx1">
                  <a:lumMod val="50000"/>
                  <a:lumOff val="50000"/>
                </a:schemeClr>
              </a:solidFill>
              <a:latin typeface="Calibri" panose="020F0502020204030204" pitchFamily="34" charset="0"/>
              <a:cs typeface="Calibri" panose="020F0502020204030204" pitchFamily="34" charset="0"/>
            </a:endParaRPr>
          </a:p>
          <a:p>
            <a:r>
              <a:rPr lang="en-US" sz="1600" b="1" i="1" cap="none">
                <a:solidFill>
                  <a:schemeClr val="tx1">
                    <a:lumMod val="50000"/>
                    <a:lumOff val="50000"/>
                  </a:schemeClr>
                </a:solidFill>
                <a:latin typeface="Calibri"/>
                <a:cs typeface="Calibri"/>
              </a:rPr>
              <a:t>INSERT OVERWRITE TABLE </a:t>
            </a:r>
            <a:r>
              <a:rPr lang="en-US" sz="1600" b="1" i="1" cap="none" err="1">
                <a:solidFill>
                  <a:schemeClr val="tx1">
                    <a:lumMod val="50000"/>
                    <a:lumOff val="50000"/>
                  </a:schemeClr>
                </a:solidFill>
                <a:latin typeface="Calibri"/>
                <a:cs typeface="Calibri"/>
              </a:rPr>
              <a:t>car_has_accidents_model</a:t>
            </a:r>
            <a:r>
              <a:rPr lang="en-US" sz="1600" b="1" i="1" cap="none">
                <a:solidFill>
                  <a:schemeClr val="tx1">
                    <a:lumMod val="50000"/>
                    <a:lumOff val="50000"/>
                  </a:schemeClr>
                </a:solidFill>
                <a:latin typeface="Calibri"/>
                <a:cs typeface="Calibri"/>
              </a:rPr>
              <a:t>  Select </a:t>
            </a:r>
            <a:r>
              <a:rPr lang="en-US" sz="1600" b="1" i="1" cap="none" err="1">
                <a:solidFill>
                  <a:schemeClr val="tx1">
                    <a:lumMod val="50000"/>
                    <a:lumOff val="50000"/>
                  </a:schemeClr>
                </a:solidFill>
                <a:latin typeface="Calibri"/>
                <a:cs typeface="Calibri"/>
              </a:rPr>
              <a:t>make_name</a:t>
            </a:r>
            <a:r>
              <a:rPr lang="en-US" sz="1600" b="1" i="1" cap="none">
                <a:solidFill>
                  <a:schemeClr val="tx1">
                    <a:lumMod val="50000"/>
                    <a:lumOff val="50000"/>
                  </a:schemeClr>
                </a:solidFill>
                <a:latin typeface="Calibri"/>
                <a:cs typeface="Calibri"/>
              </a:rPr>
              <a:t>, </a:t>
            </a:r>
            <a:r>
              <a:rPr lang="en-US" sz="1600" b="1" i="1" cap="none" err="1">
                <a:solidFill>
                  <a:schemeClr val="tx1">
                    <a:lumMod val="50000"/>
                    <a:lumOff val="50000"/>
                  </a:schemeClr>
                </a:solidFill>
                <a:latin typeface="Calibri"/>
                <a:cs typeface="Calibri"/>
              </a:rPr>
              <a:t>model_name</a:t>
            </a:r>
            <a:r>
              <a:rPr lang="en-US" sz="1600" b="1" i="1" cap="none">
                <a:solidFill>
                  <a:schemeClr val="tx1">
                    <a:lumMod val="50000"/>
                    <a:lumOff val="50000"/>
                  </a:schemeClr>
                </a:solidFill>
                <a:latin typeface="Calibri"/>
                <a:cs typeface="Calibri"/>
              </a:rPr>
              <a:t>, </a:t>
            </a:r>
            <a:r>
              <a:rPr lang="en-US" sz="1600" b="1" i="1" cap="none" err="1">
                <a:solidFill>
                  <a:schemeClr val="tx1">
                    <a:lumMod val="50000"/>
                    <a:lumOff val="50000"/>
                  </a:schemeClr>
                </a:solidFill>
                <a:latin typeface="Calibri"/>
                <a:cs typeface="Calibri"/>
              </a:rPr>
              <a:t>has_accidents</a:t>
            </a:r>
            <a:r>
              <a:rPr lang="en-US" sz="1600" b="1" i="1" cap="none">
                <a:solidFill>
                  <a:schemeClr val="tx1">
                    <a:lumMod val="50000"/>
                    <a:lumOff val="50000"/>
                  </a:schemeClr>
                </a:solidFill>
                <a:latin typeface="Calibri"/>
                <a:cs typeface="Calibri"/>
              </a:rPr>
              <a:t>, count(</a:t>
            </a:r>
            <a:r>
              <a:rPr lang="en-US" sz="1600" b="1" i="1" cap="none" err="1">
                <a:solidFill>
                  <a:schemeClr val="tx1">
                    <a:lumMod val="50000"/>
                    <a:lumOff val="50000"/>
                  </a:schemeClr>
                </a:solidFill>
                <a:latin typeface="Calibri"/>
                <a:cs typeface="Calibri"/>
              </a:rPr>
              <a:t>has_accidents</a:t>
            </a:r>
            <a:r>
              <a:rPr lang="en-US" sz="1600" b="1" i="1" cap="none">
                <a:solidFill>
                  <a:schemeClr val="tx1">
                    <a:lumMod val="50000"/>
                    <a:lumOff val="50000"/>
                  </a:schemeClr>
                </a:solidFill>
                <a:latin typeface="Calibri"/>
                <a:cs typeface="Calibri"/>
              </a:rPr>
              <a:t>) FROM cargurus_usedcars_1  WHERE year &gt;= 2005 and year &lt;= 2020  GROUP BY </a:t>
            </a:r>
            <a:r>
              <a:rPr lang="en-US" sz="1600" b="1" i="1" cap="none" err="1">
                <a:solidFill>
                  <a:schemeClr val="tx1">
                    <a:lumMod val="50000"/>
                    <a:lumOff val="50000"/>
                  </a:schemeClr>
                </a:solidFill>
                <a:latin typeface="Calibri"/>
                <a:cs typeface="Calibri"/>
              </a:rPr>
              <a:t>make_name</a:t>
            </a:r>
            <a:r>
              <a:rPr lang="en-US" sz="1600" b="1" i="1" cap="none">
                <a:solidFill>
                  <a:schemeClr val="tx1">
                    <a:lumMod val="50000"/>
                    <a:lumOff val="50000"/>
                  </a:schemeClr>
                </a:solidFill>
                <a:latin typeface="Calibri"/>
                <a:cs typeface="Calibri"/>
              </a:rPr>
              <a:t>, </a:t>
            </a:r>
            <a:r>
              <a:rPr lang="en-US" sz="1600" b="1" i="1" cap="none" err="1">
                <a:solidFill>
                  <a:schemeClr val="tx1">
                    <a:lumMod val="50000"/>
                    <a:lumOff val="50000"/>
                  </a:schemeClr>
                </a:solidFill>
                <a:latin typeface="Calibri"/>
                <a:cs typeface="Calibri"/>
              </a:rPr>
              <a:t>model_name</a:t>
            </a:r>
            <a:r>
              <a:rPr lang="en-US" sz="1600" b="1" i="1" cap="none">
                <a:solidFill>
                  <a:schemeClr val="tx1">
                    <a:lumMod val="50000"/>
                    <a:lumOff val="50000"/>
                  </a:schemeClr>
                </a:solidFill>
                <a:latin typeface="Calibri"/>
                <a:cs typeface="Calibri"/>
              </a:rPr>
              <a:t>, year , </a:t>
            </a:r>
            <a:r>
              <a:rPr lang="en-US" sz="1600" b="1" i="1" cap="none" err="1">
                <a:solidFill>
                  <a:schemeClr val="tx1">
                    <a:lumMod val="50000"/>
                    <a:lumOff val="50000"/>
                  </a:schemeClr>
                </a:solidFill>
                <a:latin typeface="Calibri"/>
                <a:cs typeface="Calibri"/>
              </a:rPr>
              <a:t>has_accidents</a:t>
            </a:r>
            <a:r>
              <a:rPr lang="en-US" sz="1600" b="1" i="1" cap="none">
                <a:solidFill>
                  <a:schemeClr val="tx1">
                    <a:lumMod val="50000"/>
                    <a:lumOff val="50000"/>
                  </a:schemeClr>
                </a:solidFill>
                <a:latin typeface="Calibri"/>
                <a:cs typeface="Calibri"/>
              </a:rPr>
              <a:t>; </a:t>
            </a:r>
            <a:endParaRPr lang="en-US" sz="1600" b="1" i="1" cap="none">
              <a:solidFill>
                <a:schemeClr val="tx1">
                  <a:lumMod val="50000"/>
                  <a:lumOff val="50000"/>
                </a:schemeClr>
              </a:solidFill>
              <a:latin typeface="Calibri" panose="020F0502020204030204" pitchFamily="34" charset="0"/>
              <a:cs typeface="Calibri" panose="020F0502020204030204" pitchFamily="34" charset="0"/>
            </a:endParaRPr>
          </a:p>
          <a:p>
            <a:endParaRPr lang="en-US" sz="1600" b="1" i="1" cap="none">
              <a:solidFill>
                <a:schemeClr val="tx1">
                  <a:lumMod val="50000"/>
                  <a:lumOff val="50000"/>
                </a:schemeClr>
              </a:solidFill>
              <a:latin typeface="Calibri" panose="020F0502020204030204" pitchFamily="34" charset="0"/>
              <a:cs typeface="Calibri" panose="020F0502020204030204" pitchFamily="34" charset="0"/>
            </a:endParaRPr>
          </a:p>
          <a:p>
            <a:pPr marL="0" indent="0">
              <a:buNone/>
            </a:pPr>
            <a:endParaRPr lang="en-US" sz="1600" b="1" i="1" cap="none">
              <a:solidFill>
                <a:schemeClr val="tx1">
                  <a:lumMod val="50000"/>
                  <a:lumOff val="50000"/>
                </a:schemeClr>
              </a:solidFill>
              <a:latin typeface="Calibri" panose="020F0502020204030204" pitchFamily="34" charset="0"/>
              <a:cs typeface="Calibri" panose="020F0502020204030204" pitchFamily="34" charset="0"/>
            </a:endParaRPr>
          </a:p>
          <a:p>
            <a:pPr marL="0" indent="0">
              <a:buNone/>
            </a:pPr>
            <a:endParaRPr lang="en-US" sz="1600" b="1" i="1" cap="none">
              <a:solidFill>
                <a:schemeClr val="tx1">
                  <a:lumMod val="50000"/>
                  <a:lumOff val="50000"/>
                </a:schemeClr>
              </a:solidFill>
              <a:latin typeface="Calibri" panose="020F0502020204030204" pitchFamily="34" charset="0"/>
              <a:cs typeface="Calibri" panose="020F0502020204030204" pitchFamily="34" charset="0"/>
            </a:endParaRPr>
          </a:p>
        </p:txBody>
      </p:sp>
      <p:sp>
        <p:nvSpPr>
          <p:cNvPr id="13" name="Content Placeholder 2">
            <a:extLst>
              <a:ext uri="{FF2B5EF4-FFF2-40B4-BE49-F238E27FC236}">
                <a16:creationId xmlns:a16="http://schemas.microsoft.com/office/drawing/2014/main" id="{E690C045-3148-6141-8F33-E86714267A10}"/>
              </a:ext>
            </a:extLst>
          </p:cNvPr>
          <p:cNvSpPr>
            <a:spLocks noGrp="1"/>
          </p:cNvSpPr>
          <p:nvPr>
            <p:ph idx="1"/>
          </p:nvPr>
        </p:nvSpPr>
        <p:spPr>
          <a:xfrm>
            <a:off x="148046" y="1063886"/>
            <a:ext cx="11893782" cy="2058511"/>
          </a:xfrm>
        </p:spPr>
        <p:txBody>
          <a:bodyPr vert="horz" lIns="91440" tIns="45720" rIns="91440" bIns="45720" rtlCol="0" anchor="t">
            <a:noAutofit/>
          </a:bodyPr>
          <a:lstStyle/>
          <a:p>
            <a:pPr marL="0" indent="0">
              <a:buNone/>
            </a:pPr>
            <a:r>
              <a:rPr lang="en-US" sz="1600" b="1" i="1" u="sng" cap="none">
                <a:solidFill>
                  <a:schemeClr val="tx1">
                    <a:lumMod val="50000"/>
                    <a:lumOff val="50000"/>
                  </a:schemeClr>
                </a:solidFill>
                <a:latin typeface="Calibri"/>
                <a:cs typeface="Calibri"/>
              </a:rPr>
              <a:t>Analysis</a:t>
            </a:r>
            <a:r>
              <a:rPr lang="en-US" sz="1600" b="1" i="1" cap="none">
                <a:solidFill>
                  <a:schemeClr val="tx1">
                    <a:lumMod val="50000"/>
                    <a:lumOff val="50000"/>
                  </a:schemeClr>
                </a:solidFill>
                <a:latin typeface="Calibri"/>
                <a:cs typeface="Calibri"/>
              </a:rPr>
              <a:t>:</a:t>
            </a:r>
          </a:p>
          <a:p>
            <a:pPr marL="0" indent="0">
              <a:buNone/>
            </a:pPr>
            <a:r>
              <a:rPr lang="en-US" sz="1600" b="1" i="1" cap="none">
                <a:solidFill>
                  <a:srgbClr val="0070C0"/>
                </a:solidFill>
                <a:latin typeface="Calibri"/>
                <a:ea typeface="+mn-lt"/>
                <a:cs typeface="+mn-lt"/>
              </a:rPr>
              <a:t>This visual data shows the ratio of Used Cars with and without accident history by car make. Accidents depends mostly on the driver's mindset and the conditions of infrastructure, weather, etc., irrespective of Car Brand from Ford to Ferrari. CarGurus has done a great job in keeping down the inventory of Used cars with accident history to low as 5-15%. This is a valuable information to buyers as they can shop around a wide range of car models of various trims and colors without accident history and can buy used cars confidently through CarGurus. Having more inventory of cars without Accident history increases the reliability of CarGurus dealers in the eyes of their buyers.</a:t>
            </a:r>
            <a:endParaRPr lang="en-US" sz="1600" b="1" i="1">
              <a:solidFill>
                <a:srgbClr val="0070C0"/>
              </a:solidFill>
              <a:latin typeface="Calibri"/>
              <a:ea typeface="+mn-lt"/>
              <a:cs typeface="+mn-lt"/>
            </a:endParaRPr>
          </a:p>
        </p:txBody>
      </p:sp>
      <p:sp>
        <p:nvSpPr>
          <p:cNvPr id="8" name="Title 1">
            <a:extLst>
              <a:ext uri="{FF2B5EF4-FFF2-40B4-BE49-F238E27FC236}">
                <a16:creationId xmlns:a16="http://schemas.microsoft.com/office/drawing/2014/main" id="{2BF9A758-C145-5B43-9E93-C37B9F48995D}"/>
              </a:ext>
            </a:extLst>
          </p:cNvPr>
          <p:cNvSpPr txBox="1">
            <a:spLocks/>
          </p:cNvSpPr>
          <p:nvPr/>
        </p:nvSpPr>
        <p:spPr>
          <a:xfrm>
            <a:off x="1308034" y="257726"/>
            <a:ext cx="10796879" cy="8062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70C0"/>
                </a:solidFill>
                <a:latin typeface="Arial Rounded MT Bold" panose="020F0704030504030204" pitchFamily="34" charset="0"/>
                <a:cs typeface="Calibri" panose="020F0502020204030204" pitchFamily="34" charset="0"/>
              </a:rPr>
              <a:t>7. Inventory of cars having more accidents</a:t>
            </a:r>
          </a:p>
        </p:txBody>
      </p:sp>
    </p:spTree>
    <p:extLst>
      <p:ext uri="{BB962C8B-B14F-4D97-AF65-F5344CB8AC3E}">
        <p14:creationId xmlns:p14="http://schemas.microsoft.com/office/powerpoint/2010/main" val="325233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E80A01-D1B1-AF4D-9229-408CA5BDC3C2}"/>
              </a:ext>
            </a:extLst>
          </p:cNvPr>
          <p:cNvPicPr>
            <a:picLocks noChangeAspect="1"/>
          </p:cNvPicPr>
          <p:nvPr/>
        </p:nvPicPr>
        <p:blipFill>
          <a:blip r:embed="rId2"/>
          <a:stretch>
            <a:fillRect/>
          </a:stretch>
        </p:blipFill>
        <p:spPr>
          <a:xfrm>
            <a:off x="10212321" y="6447217"/>
            <a:ext cx="1739273" cy="320481"/>
          </a:xfrm>
          <a:prstGeom prst="rect">
            <a:avLst/>
          </a:prstGeom>
        </p:spPr>
      </p:pic>
      <p:sp>
        <p:nvSpPr>
          <p:cNvPr id="10" name="Rectangle 9">
            <a:extLst>
              <a:ext uri="{FF2B5EF4-FFF2-40B4-BE49-F238E27FC236}">
                <a16:creationId xmlns:a16="http://schemas.microsoft.com/office/drawing/2014/main" id="{FCD9AB84-4DF1-A048-8791-FA44BE806171}"/>
              </a:ext>
            </a:extLst>
          </p:cNvPr>
          <p:cNvSpPr/>
          <p:nvPr/>
        </p:nvSpPr>
        <p:spPr>
          <a:xfrm>
            <a:off x="0" y="6828914"/>
            <a:ext cx="12192000" cy="5817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BF9A758-C145-5B43-9E93-C37B9F48995D}"/>
              </a:ext>
            </a:extLst>
          </p:cNvPr>
          <p:cNvSpPr txBox="1">
            <a:spLocks/>
          </p:cNvSpPr>
          <p:nvPr/>
        </p:nvSpPr>
        <p:spPr>
          <a:xfrm>
            <a:off x="1308035" y="257726"/>
            <a:ext cx="10265656" cy="8062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0070C0"/>
                </a:solidFill>
                <a:latin typeface="Arial Rounded MT Bold"/>
                <a:cs typeface="Calibri"/>
              </a:rPr>
              <a:t>GROUP 2 – Team</a:t>
            </a:r>
          </a:p>
        </p:txBody>
      </p:sp>
      <p:cxnSp>
        <p:nvCxnSpPr>
          <p:cNvPr id="3" name="Straight Connector 2"/>
          <p:cNvCxnSpPr/>
          <p:nvPr/>
        </p:nvCxnSpPr>
        <p:spPr>
          <a:xfrm>
            <a:off x="2586134" y="1040744"/>
            <a:ext cx="0" cy="7315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323974" y="1751391"/>
            <a:ext cx="94183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23581" y="1742682"/>
            <a:ext cx="0" cy="7315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48877" y="1738953"/>
            <a:ext cx="0" cy="7315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744199" y="1751391"/>
            <a:ext cx="0" cy="7315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302842" y="1751391"/>
            <a:ext cx="0" cy="7315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737778" y="1754846"/>
            <a:ext cx="0" cy="73152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329426" y="2474206"/>
            <a:ext cx="1990100" cy="2649242"/>
          </a:xfrm>
          <a:prstGeom prst="rect">
            <a:avLst/>
          </a:prstGeom>
        </p:spPr>
      </p:pic>
      <p:sp>
        <p:nvSpPr>
          <p:cNvPr id="4" name="TextBox 3"/>
          <p:cNvSpPr txBox="1"/>
          <p:nvPr/>
        </p:nvSpPr>
        <p:spPr>
          <a:xfrm>
            <a:off x="531070" y="5240037"/>
            <a:ext cx="1504556" cy="646331"/>
          </a:xfrm>
          <a:prstGeom prst="rect">
            <a:avLst/>
          </a:prstGeom>
          <a:noFill/>
        </p:spPr>
        <p:txBody>
          <a:bodyPr wrap="square" rtlCol="0">
            <a:spAutoFit/>
          </a:bodyPr>
          <a:lstStyle/>
          <a:p>
            <a:pPr algn="ctr"/>
            <a:r>
              <a:rPr lang="en-US" b="1">
                <a:solidFill>
                  <a:schemeClr val="bg2">
                    <a:lumMod val="50000"/>
                  </a:schemeClr>
                </a:solidFill>
                <a:latin typeface="Bahnschrift" panose="020B0502040204020203" pitchFamily="34" charset="0"/>
              </a:rPr>
              <a:t>Vijay </a:t>
            </a:r>
          </a:p>
          <a:p>
            <a:pPr algn="ctr"/>
            <a:r>
              <a:rPr lang="en-US" b="1">
                <a:solidFill>
                  <a:schemeClr val="bg2">
                    <a:lumMod val="50000"/>
                  </a:schemeClr>
                </a:solidFill>
                <a:latin typeface="Bahnschrift" panose="020B0502040204020203" pitchFamily="34" charset="0"/>
              </a:rPr>
              <a:t>Muthupillai</a:t>
            </a:r>
          </a:p>
        </p:txBody>
      </p:sp>
      <p:pic>
        <p:nvPicPr>
          <p:cNvPr id="17" name="Picture 16"/>
          <p:cNvPicPr>
            <a:picLocks noChangeAspect="1"/>
          </p:cNvPicPr>
          <p:nvPr/>
        </p:nvPicPr>
        <p:blipFill>
          <a:blip r:embed="rId4"/>
          <a:stretch>
            <a:fillRect/>
          </a:stretch>
        </p:blipFill>
        <p:spPr>
          <a:xfrm>
            <a:off x="2763606" y="2505298"/>
            <a:ext cx="1927636" cy="2629494"/>
          </a:xfrm>
          <a:prstGeom prst="rect">
            <a:avLst/>
          </a:prstGeom>
        </p:spPr>
      </p:pic>
      <p:sp>
        <p:nvSpPr>
          <p:cNvPr id="18" name="TextBox 17"/>
          <p:cNvSpPr txBox="1"/>
          <p:nvPr/>
        </p:nvSpPr>
        <p:spPr>
          <a:xfrm>
            <a:off x="2981897" y="5215529"/>
            <a:ext cx="1504556" cy="646331"/>
          </a:xfrm>
          <a:prstGeom prst="rect">
            <a:avLst/>
          </a:prstGeom>
          <a:noFill/>
        </p:spPr>
        <p:txBody>
          <a:bodyPr wrap="square" rtlCol="0">
            <a:spAutoFit/>
          </a:bodyPr>
          <a:lstStyle/>
          <a:p>
            <a:pPr algn="ctr"/>
            <a:r>
              <a:rPr lang="en-US" b="1">
                <a:solidFill>
                  <a:schemeClr val="bg2">
                    <a:lumMod val="50000"/>
                  </a:schemeClr>
                </a:solidFill>
                <a:latin typeface="Bahnschrift" panose="020B0502040204020203" pitchFamily="34" charset="0"/>
              </a:rPr>
              <a:t>Savita </a:t>
            </a:r>
          </a:p>
          <a:p>
            <a:pPr algn="ctr"/>
            <a:r>
              <a:rPr lang="en-US" b="1">
                <a:solidFill>
                  <a:schemeClr val="bg2">
                    <a:lumMod val="50000"/>
                  </a:schemeClr>
                </a:solidFill>
                <a:latin typeface="Bahnschrift" panose="020B0502040204020203" pitchFamily="34" charset="0"/>
              </a:rPr>
              <a:t>Yadav</a:t>
            </a:r>
          </a:p>
        </p:txBody>
      </p:sp>
      <p:sp>
        <p:nvSpPr>
          <p:cNvPr id="22" name="Rectangle 21"/>
          <p:cNvSpPr/>
          <p:nvPr/>
        </p:nvSpPr>
        <p:spPr>
          <a:xfrm>
            <a:off x="9525" y="438344"/>
            <a:ext cx="1323974" cy="381000"/>
          </a:xfrm>
          <a:prstGeom prst="rect">
            <a:avLst/>
          </a:prstGeom>
          <a:solidFill>
            <a:schemeClr val="accent1">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5"/>
          <a:stretch>
            <a:fillRect/>
          </a:stretch>
        </p:blipFill>
        <p:spPr>
          <a:xfrm>
            <a:off x="5161000" y="2483286"/>
            <a:ext cx="1761371" cy="2698271"/>
          </a:xfrm>
          <a:prstGeom prst="rect">
            <a:avLst/>
          </a:prstGeom>
        </p:spPr>
      </p:pic>
      <p:sp>
        <p:nvSpPr>
          <p:cNvPr id="19" name="TextBox 18"/>
          <p:cNvSpPr txBox="1"/>
          <p:nvPr/>
        </p:nvSpPr>
        <p:spPr>
          <a:xfrm>
            <a:off x="5289407" y="5211788"/>
            <a:ext cx="1504556" cy="646331"/>
          </a:xfrm>
          <a:prstGeom prst="rect">
            <a:avLst/>
          </a:prstGeom>
          <a:noFill/>
        </p:spPr>
        <p:txBody>
          <a:bodyPr wrap="square" rtlCol="0">
            <a:spAutoFit/>
          </a:bodyPr>
          <a:lstStyle/>
          <a:p>
            <a:pPr algn="ctr"/>
            <a:r>
              <a:rPr lang="en-US" b="1" err="1">
                <a:solidFill>
                  <a:schemeClr val="bg2">
                    <a:lumMod val="50000"/>
                  </a:schemeClr>
                </a:solidFill>
                <a:latin typeface="Bahnschrift" panose="020B0502040204020203" pitchFamily="34" charset="0"/>
              </a:rPr>
              <a:t>Heta</a:t>
            </a:r>
            <a:r>
              <a:rPr lang="en-US" b="1">
                <a:solidFill>
                  <a:schemeClr val="bg2">
                    <a:lumMod val="50000"/>
                  </a:schemeClr>
                </a:solidFill>
                <a:latin typeface="Bahnschrift" panose="020B0502040204020203" pitchFamily="34" charset="0"/>
              </a:rPr>
              <a:t> </a:t>
            </a:r>
          </a:p>
          <a:p>
            <a:pPr algn="ctr"/>
            <a:r>
              <a:rPr lang="en-US" b="1">
                <a:solidFill>
                  <a:schemeClr val="bg2">
                    <a:lumMod val="50000"/>
                  </a:schemeClr>
                </a:solidFill>
                <a:latin typeface="Bahnschrift" panose="020B0502040204020203" pitchFamily="34" charset="0"/>
              </a:rPr>
              <a:t>Parekh</a:t>
            </a:r>
          </a:p>
        </p:txBody>
      </p:sp>
      <p:pic>
        <p:nvPicPr>
          <p:cNvPr id="5" name="Picture 10" descr="A person smiling for the camera&#10;&#10;Description automatically generated">
            <a:extLst>
              <a:ext uri="{FF2B5EF4-FFF2-40B4-BE49-F238E27FC236}">
                <a16:creationId xmlns:a16="http://schemas.microsoft.com/office/drawing/2014/main" id="{402B85C5-1FA4-43FB-AB76-9541C6757C08}"/>
              </a:ext>
            </a:extLst>
          </p:cNvPr>
          <p:cNvPicPr>
            <a:picLocks noChangeAspect="1"/>
          </p:cNvPicPr>
          <p:nvPr/>
        </p:nvPicPr>
        <p:blipFill rotWithShape="1">
          <a:blip r:embed="rId6"/>
          <a:srcRect l="3734" t="79" r="18181" b="4981"/>
          <a:stretch/>
        </p:blipFill>
        <p:spPr>
          <a:xfrm>
            <a:off x="7343225" y="2496219"/>
            <a:ext cx="2000255" cy="2649945"/>
          </a:xfrm>
          <a:prstGeom prst="rect">
            <a:avLst/>
          </a:prstGeom>
        </p:spPr>
      </p:pic>
      <p:sp>
        <p:nvSpPr>
          <p:cNvPr id="11" name="TextBox 10">
            <a:extLst>
              <a:ext uri="{FF2B5EF4-FFF2-40B4-BE49-F238E27FC236}">
                <a16:creationId xmlns:a16="http://schemas.microsoft.com/office/drawing/2014/main" id="{BC10A3E5-E62A-4DB5-ACFB-B5075C1F350A}"/>
              </a:ext>
            </a:extLst>
          </p:cNvPr>
          <p:cNvSpPr txBox="1"/>
          <p:nvPr/>
        </p:nvSpPr>
        <p:spPr>
          <a:xfrm>
            <a:off x="7403382" y="5189035"/>
            <a:ext cx="18789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accent1">
                    <a:lumMod val="50000"/>
                  </a:schemeClr>
                </a:solidFill>
                <a:latin typeface="Bahnschrift"/>
              </a:rPr>
              <a:t>Sonam</a:t>
            </a:r>
            <a:endParaRPr lang="en-US"/>
          </a:p>
          <a:p>
            <a:pPr algn="ctr"/>
            <a:r>
              <a:rPr lang="en-US" b="1">
                <a:solidFill>
                  <a:schemeClr val="accent1">
                    <a:lumMod val="50000"/>
                  </a:schemeClr>
                </a:solidFill>
                <a:latin typeface="Bahnschrift"/>
              </a:rPr>
              <a:t>Suryawanshi</a:t>
            </a:r>
          </a:p>
        </p:txBody>
      </p:sp>
      <p:pic>
        <p:nvPicPr>
          <p:cNvPr id="20" name="Picture 20" descr="A person posing for a picture&#10;&#10;Description automatically generated">
            <a:extLst>
              <a:ext uri="{FF2B5EF4-FFF2-40B4-BE49-F238E27FC236}">
                <a16:creationId xmlns:a16="http://schemas.microsoft.com/office/drawing/2014/main" id="{1D2C5657-F5FE-4066-AA42-AE9DABD56D28}"/>
              </a:ext>
            </a:extLst>
          </p:cNvPr>
          <p:cNvPicPr>
            <a:picLocks noChangeAspect="1"/>
          </p:cNvPicPr>
          <p:nvPr/>
        </p:nvPicPr>
        <p:blipFill rotWithShape="1">
          <a:blip r:embed="rId7"/>
          <a:srcRect l="25484" t="-70" r="9677" b="32876"/>
          <a:stretch/>
        </p:blipFill>
        <p:spPr>
          <a:xfrm>
            <a:off x="9736245" y="2494945"/>
            <a:ext cx="2014099" cy="2652559"/>
          </a:xfrm>
          <a:prstGeom prst="rect">
            <a:avLst/>
          </a:prstGeom>
        </p:spPr>
      </p:pic>
      <p:sp>
        <p:nvSpPr>
          <p:cNvPr id="23" name="TextBox 22">
            <a:extLst>
              <a:ext uri="{FF2B5EF4-FFF2-40B4-BE49-F238E27FC236}">
                <a16:creationId xmlns:a16="http://schemas.microsoft.com/office/drawing/2014/main" id="{C67BD8C7-9971-4326-9DEF-DD68B829FB53}"/>
              </a:ext>
            </a:extLst>
          </p:cNvPr>
          <p:cNvSpPr txBox="1"/>
          <p:nvPr/>
        </p:nvSpPr>
        <p:spPr>
          <a:xfrm>
            <a:off x="9804602" y="5329402"/>
            <a:ext cx="18789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accent1">
                    <a:lumMod val="50000"/>
                  </a:schemeClr>
                </a:solidFill>
                <a:latin typeface="Bahnschrift"/>
              </a:rPr>
              <a:t>Priya M R</a:t>
            </a:r>
          </a:p>
        </p:txBody>
      </p:sp>
    </p:spTree>
    <p:extLst>
      <p:ext uri="{BB962C8B-B14F-4D97-AF65-F5344CB8AC3E}">
        <p14:creationId xmlns:p14="http://schemas.microsoft.com/office/powerpoint/2010/main" val="1278041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E80A01-D1B1-AF4D-9229-408CA5BDC3C2}"/>
              </a:ext>
            </a:extLst>
          </p:cNvPr>
          <p:cNvPicPr>
            <a:picLocks noChangeAspect="1"/>
          </p:cNvPicPr>
          <p:nvPr/>
        </p:nvPicPr>
        <p:blipFill>
          <a:blip r:embed="rId2"/>
          <a:stretch>
            <a:fillRect/>
          </a:stretch>
        </p:blipFill>
        <p:spPr>
          <a:xfrm>
            <a:off x="10212321" y="6447217"/>
            <a:ext cx="1739273" cy="320481"/>
          </a:xfrm>
          <a:prstGeom prst="rect">
            <a:avLst/>
          </a:prstGeom>
        </p:spPr>
      </p:pic>
      <p:sp>
        <p:nvSpPr>
          <p:cNvPr id="10" name="Rectangle 9">
            <a:extLst>
              <a:ext uri="{FF2B5EF4-FFF2-40B4-BE49-F238E27FC236}">
                <a16:creationId xmlns:a16="http://schemas.microsoft.com/office/drawing/2014/main" id="{FCD9AB84-4DF1-A048-8791-FA44BE806171}"/>
              </a:ext>
            </a:extLst>
          </p:cNvPr>
          <p:cNvSpPr/>
          <p:nvPr/>
        </p:nvSpPr>
        <p:spPr>
          <a:xfrm>
            <a:off x="0" y="6828914"/>
            <a:ext cx="12192000" cy="5817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525" y="438150"/>
            <a:ext cx="1323974" cy="381000"/>
          </a:xfrm>
          <a:prstGeom prst="rect">
            <a:avLst/>
          </a:prstGeom>
          <a:solidFill>
            <a:schemeClr val="accent1">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E690C045-3148-6141-8F33-E86714267A10}"/>
              </a:ext>
            </a:extLst>
          </p:cNvPr>
          <p:cNvSpPr txBox="1">
            <a:spLocks/>
          </p:cNvSpPr>
          <p:nvPr/>
        </p:nvSpPr>
        <p:spPr>
          <a:xfrm>
            <a:off x="193220" y="4823594"/>
            <a:ext cx="11803548" cy="1449825"/>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Font typeface="Arial" panose="020B0604020202020204" pitchFamily="34" charset="0"/>
              <a:buNone/>
            </a:pPr>
            <a:r>
              <a:rPr lang="en-US" sz="1600" b="1" i="1" u="sng" cap="none">
                <a:solidFill>
                  <a:srgbClr val="0070C0"/>
                </a:solidFill>
                <a:latin typeface="Calibri" panose="020F0502020204030204" pitchFamily="34" charset="0"/>
                <a:cs typeface="Calibri" panose="020F0502020204030204" pitchFamily="34" charset="0"/>
              </a:rPr>
              <a:t>QUERY</a:t>
            </a:r>
            <a:r>
              <a:rPr lang="en-US" sz="1600" b="1" i="1" cap="none">
                <a:solidFill>
                  <a:srgbClr val="0070C0"/>
                </a:solidFill>
                <a:latin typeface="Calibri" panose="020F0502020204030204" pitchFamily="34" charset="0"/>
                <a:cs typeface="Calibri" panose="020F0502020204030204" pitchFamily="34" charset="0"/>
              </a:rPr>
              <a:t>:</a:t>
            </a:r>
          </a:p>
          <a:p>
            <a:r>
              <a:rPr lang="en-US" sz="1600" b="1" i="1" cap="none">
                <a:solidFill>
                  <a:schemeClr val="tx1">
                    <a:lumMod val="50000"/>
                    <a:lumOff val="50000"/>
                  </a:schemeClr>
                </a:solidFill>
                <a:latin typeface="Calibri"/>
                <a:ea typeface="+mn-lt"/>
                <a:cs typeface="+mn-lt"/>
              </a:rPr>
              <a:t>CREATE EXTERNAL TABLE IF NOT EXISTS inventory_car (year int, no_of_cars int) ROW FORMAT DELIMITED FIELDS TERMINATED BY ',' STORED AS TEXTFILE LOCATION '/user/hparekh2/GP2TermProject/tables/inventory_car';</a:t>
            </a:r>
            <a:endParaRPr lang="en-US" sz="1600" b="1" i="1">
              <a:solidFill>
                <a:schemeClr val="tx1">
                  <a:lumMod val="50000"/>
                  <a:lumOff val="50000"/>
                </a:schemeClr>
              </a:solidFill>
              <a:latin typeface="Calibri"/>
              <a:cs typeface="Calibri"/>
            </a:endParaRPr>
          </a:p>
          <a:p>
            <a:r>
              <a:rPr lang="en-US" sz="1600" b="1" i="1" cap="none">
                <a:solidFill>
                  <a:schemeClr val="tx1">
                    <a:lumMod val="50000"/>
                    <a:lumOff val="50000"/>
                  </a:schemeClr>
                </a:solidFill>
                <a:latin typeface="Calibri"/>
                <a:ea typeface="+mn-lt"/>
                <a:cs typeface="+mn-lt"/>
              </a:rPr>
              <a:t>INSERT OVERWRITE TABLE inventory_car SELECT year, Count (*) FROM cargurus_usedcars WHERE year &gt; 2005 GROUP BY year;</a:t>
            </a:r>
            <a:endParaRPr lang="en-US" sz="1600" b="1" i="1">
              <a:solidFill>
                <a:schemeClr val="tx1">
                  <a:lumMod val="50000"/>
                  <a:lumOff val="50000"/>
                </a:schemeClr>
              </a:solidFill>
              <a:latin typeface="Calibri"/>
              <a:cs typeface="Calibri"/>
            </a:endParaRPr>
          </a:p>
          <a:p>
            <a:pPr marL="0" indent="0">
              <a:buNone/>
            </a:pPr>
            <a:endParaRPr lang="en-US" sz="1600" b="1" i="1" cap="none">
              <a:solidFill>
                <a:schemeClr val="tx1">
                  <a:lumMod val="50000"/>
                  <a:lumOff val="50000"/>
                </a:schemeClr>
              </a:solidFill>
              <a:latin typeface="Calibri" panose="020F0502020204030204" pitchFamily="34" charset="0"/>
              <a:cs typeface="Calibri" panose="020F0502020204030204" pitchFamily="34" charset="0"/>
            </a:endParaRPr>
          </a:p>
          <a:p>
            <a:pPr marL="0" indent="0">
              <a:buNone/>
            </a:pPr>
            <a:endParaRPr lang="en-US" sz="1600" b="1" i="1" cap="none">
              <a:solidFill>
                <a:schemeClr val="tx1">
                  <a:lumMod val="50000"/>
                  <a:lumOff val="50000"/>
                </a:schemeClr>
              </a:solidFill>
              <a:latin typeface="Calibri" panose="020F0502020204030204" pitchFamily="34" charset="0"/>
              <a:cs typeface="Calibri" panose="020F0502020204030204" pitchFamily="34" charset="0"/>
            </a:endParaRPr>
          </a:p>
        </p:txBody>
      </p:sp>
      <p:sp>
        <p:nvSpPr>
          <p:cNvPr id="13" name="Content Placeholder 2">
            <a:extLst>
              <a:ext uri="{FF2B5EF4-FFF2-40B4-BE49-F238E27FC236}">
                <a16:creationId xmlns:a16="http://schemas.microsoft.com/office/drawing/2014/main" id="{E690C045-3148-6141-8F33-E86714267A10}"/>
              </a:ext>
            </a:extLst>
          </p:cNvPr>
          <p:cNvSpPr>
            <a:spLocks noGrp="1"/>
          </p:cNvSpPr>
          <p:nvPr>
            <p:ph idx="1"/>
          </p:nvPr>
        </p:nvSpPr>
        <p:spPr>
          <a:xfrm>
            <a:off x="7207987" y="1058814"/>
            <a:ext cx="4644758" cy="2830300"/>
          </a:xfrm>
        </p:spPr>
        <p:txBody>
          <a:bodyPr vert="horz" lIns="91440" tIns="45720" rIns="91440" bIns="45720" rtlCol="0" anchor="t">
            <a:noAutofit/>
          </a:bodyPr>
          <a:lstStyle/>
          <a:p>
            <a:pPr marL="0" indent="0">
              <a:buNone/>
            </a:pPr>
            <a:r>
              <a:rPr lang="en-US" sz="1600" b="1" i="1" u="sng" cap="none">
                <a:solidFill>
                  <a:schemeClr val="tx1">
                    <a:lumMod val="50000"/>
                    <a:lumOff val="50000"/>
                  </a:schemeClr>
                </a:solidFill>
                <a:latin typeface="Calibri"/>
                <a:cs typeface="Calibri"/>
              </a:rPr>
              <a:t>Analysis</a:t>
            </a:r>
            <a:r>
              <a:rPr lang="en-US" sz="1600" b="1" i="1" cap="none">
                <a:solidFill>
                  <a:schemeClr val="tx1">
                    <a:lumMod val="50000"/>
                    <a:lumOff val="50000"/>
                  </a:schemeClr>
                </a:solidFill>
                <a:latin typeface="Calibri"/>
                <a:cs typeface="Calibri"/>
              </a:rPr>
              <a:t>:</a:t>
            </a:r>
          </a:p>
          <a:p>
            <a:pPr marL="0" indent="0">
              <a:buNone/>
            </a:pPr>
            <a:r>
              <a:rPr lang="en-US" sz="1600" b="1" i="1" cap="none">
                <a:solidFill>
                  <a:srgbClr val="0070C0"/>
                </a:solidFill>
                <a:latin typeface="Calibri"/>
                <a:ea typeface="+mn-lt"/>
                <a:cs typeface="+mn-lt"/>
              </a:rPr>
              <a:t>In the above visualization, it can be inferred that highest number of cars have been listed in the </a:t>
            </a:r>
            <a:r>
              <a:rPr lang="en-US" sz="1600" b="1" i="1" cap="none" err="1">
                <a:solidFill>
                  <a:srgbClr val="0070C0"/>
                </a:solidFill>
                <a:latin typeface="Calibri"/>
                <a:ea typeface="+mn-lt"/>
                <a:cs typeface="+mn-lt"/>
              </a:rPr>
              <a:t>cargurus</a:t>
            </a:r>
            <a:r>
              <a:rPr lang="en-US" sz="1600" b="1" i="1" cap="none">
                <a:solidFill>
                  <a:srgbClr val="0070C0"/>
                </a:solidFill>
                <a:latin typeface="Calibri"/>
                <a:ea typeface="+mn-lt"/>
                <a:cs typeface="+mn-lt"/>
              </a:rPr>
              <a:t> inventory for the year 2020. We can make an assumption here stating because of the Pandemic, many users wouldn’t feel the need for using the car and hence they sold it off to third party. </a:t>
            </a:r>
            <a:r>
              <a:rPr lang="en-US" sz="1600" b="1" i="1" cap="none" err="1">
                <a:solidFill>
                  <a:srgbClr val="0070C0"/>
                </a:solidFill>
                <a:latin typeface="Calibri"/>
                <a:ea typeface="+mn-lt"/>
                <a:cs typeface="+mn-lt"/>
              </a:rPr>
              <a:t>I.e</a:t>
            </a:r>
            <a:r>
              <a:rPr lang="en-US" sz="1600" b="1" i="1" cap="none">
                <a:solidFill>
                  <a:srgbClr val="0070C0"/>
                </a:solidFill>
                <a:latin typeface="Calibri"/>
                <a:ea typeface="+mn-lt"/>
                <a:cs typeface="+mn-lt"/>
              </a:rPr>
              <a:t> </a:t>
            </a:r>
            <a:r>
              <a:rPr lang="en-US" sz="1600" b="1" i="1" cap="none" err="1">
                <a:solidFill>
                  <a:srgbClr val="0070C0"/>
                </a:solidFill>
                <a:latin typeface="Calibri"/>
                <a:ea typeface="+mn-lt"/>
                <a:cs typeface="+mn-lt"/>
              </a:rPr>
              <a:t>cargurus</a:t>
            </a:r>
            <a:r>
              <a:rPr lang="en-US" sz="1600" b="1" i="1" cap="none">
                <a:solidFill>
                  <a:srgbClr val="0070C0"/>
                </a:solidFill>
                <a:latin typeface="Calibri"/>
                <a:ea typeface="+mn-lt"/>
                <a:cs typeface="+mn-lt"/>
              </a:rPr>
              <a:t> in this case.</a:t>
            </a:r>
            <a:endParaRPr lang="en-US" sz="1600" b="1" i="1">
              <a:solidFill>
                <a:srgbClr val="0070C0"/>
              </a:solidFill>
              <a:latin typeface="Calibri"/>
              <a:ea typeface="+mn-lt"/>
              <a:cs typeface="+mn-lt"/>
            </a:endParaRPr>
          </a:p>
        </p:txBody>
      </p:sp>
      <p:sp>
        <p:nvSpPr>
          <p:cNvPr id="8" name="Title 1">
            <a:extLst>
              <a:ext uri="{FF2B5EF4-FFF2-40B4-BE49-F238E27FC236}">
                <a16:creationId xmlns:a16="http://schemas.microsoft.com/office/drawing/2014/main" id="{2BF9A758-C145-5B43-9E93-C37B9F48995D}"/>
              </a:ext>
            </a:extLst>
          </p:cNvPr>
          <p:cNvSpPr txBox="1">
            <a:spLocks/>
          </p:cNvSpPr>
          <p:nvPr/>
        </p:nvSpPr>
        <p:spPr>
          <a:xfrm>
            <a:off x="1308034" y="257726"/>
            <a:ext cx="10796879" cy="8062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70C0"/>
                </a:solidFill>
                <a:latin typeface="Arial Rounded MT Bold"/>
                <a:cs typeface="Calibri"/>
              </a:rPr>
              <a:t>8. Inventory of cars by years</a:t>
            </a:r>
          </a:p>
        </p:txBody>
      </p:sp>
      <p:pic>
        <p:nvPicPr>
          <p:cNvPr id="2" name="Picture 2" descr="Chart&#10;&#10;Description automatically generated">
            <a:extLst>
              <a:ext uri="{FF2B5EF4-FFF2-40B4-BE49-F238E27FC236}">
                <a16:creationId xmlns:a16="http://schemas.microsoft.com/office/drawing/2014/main" id="{769C2D49-511F-4876-9002-E02076F1A3A0}"/>
              </a:ext>
            </a:extLst>
          </p:cNvPr>
          <p:cNvPicPr>
            <a:picLocks noChangeAspect="1"/>
          </p:cNvPicPr>
          <p:nvPr/>
        </p:nvPicPr>
        <p:blipFill>
          <a:blip r:embed="rId3"/>
          <a:stretch>
            <a:fillRect/>
          </a:stretch>
        </p:blipFill>
        <p:spPr>
          <a:xfrm>
            <a:off x="275667" y="1057547"/>
            <a:ext cx="6763632" cy="3724468"/>
          </a:xfrm>
          <a:prstGeom prst="rect">
            <a:avLst/>
          </a:prstGeom>
        </p:spPr>
      </p:pic>
    </p:spTree>
    <p:extLst>
      <p:ext uri="{BB962C8B-B14F-4D97-AF65-F5344CB8AC3E}">
        <p14:creationId xmlns:p14="http://schemas.microsoft.com/office/powerpoint/2010/main" val="2811949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E80A01-D1B1-AF4D-9229-408CA5BDC3C2}"/>
              </a:ext>
            </a:extLst>
          </p:cNvPr>
          <p:cNvPicPr>
            <a:picLocks noChangeAspect="1"/>
          </p:cNvPicPr>
          <p:nvPr/>
        </p:nvPicPr>
        <p:blipFill>
          <a:blip r:embed="rId2"/>
          <a:stretch>
            <a:fillRect/>
          </a:stretch>
        </p:blipFill>
        <p:spPr>
          <a:xfrm>
            <a:off x="10212321" y="6447217"/>
            <a:ext cx="1739273" cy="320481"/>
          </a:xfrm>
          <a:prstGeom prst="rect">
            <a:avLst/>
          </a:prstGeom>
        </p:spPr>
      </p:pic>
      <p:sp>
        <p:nvSpPr>
          <p:cNvPr id="10" name="Rectangle 9">
            <a:extLst>
              <a:ext uri="{FF2B5EF4-FFF2-40B4-BE49-F238E27FC236}">
                <a16:creationId xmlns:a16="http://schemas.microsoft.com/office/drawing/2014/main" id="{FCD9AB84-4DF1-A048-8791-FA44BE806171}"/>
              </a:ext>
            </a:extLst>
          </p:cNvPr>
          <p:cNvSpPr/>
          <p:nvPr/>
        </p:nvSpPr>
        <p:spPr>
          <a:xfrm>
            <a:off x="0" y="6828914"/>
            <a:ext cx="12192000" cy="5817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525" y="438150"/>
            <a:ext cx="1323974" cy="381000"/>
          </a:xfrm>
          <a:prstGeom prst="rect">
            <a:avLst/>
          </a:prstGeom>
          <a:solidFill>
            <a:schemeClr val="accent1">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E690C045-3148-6141-8F33-E86714267A10}"/>
              </a:ext>
            </a:extLst>
          </p:cNvPr>
          <p:cNvSpPr>
            <a:spLocks noGrp="1"/>
          </p:cNvSpPr>
          <p:nvPr>
            <p:ph idx="1"/>
          </p:nvPr>
        </p:nvSpPr>
        <p:spPr>
          <a:xfrm>
            <a:off x="1675197" y="1244358"/>
            <a:ext cx="8831579" cy="4816807"/>
          </a:xfrm>
        </p:spPr>
        <p:txBody>
          <a:bodyPr vert="horz" lIns="91440" tIns="45720" rIns="91440" bIns="45720" rtlCol="0" anchor="t">
            <a:noAutofit/>
          </a:bodyPr>
          <a:lstStyle/>
          <a:p>
            <a:pPr marL="0" indent="0">
              <a:buNone/>
            </a:pPr>
            <a:r>
              <a:rPr lang="en-US" sz="1600" b="1" i="1" u="sng" cap="none">
                <a:solidFill>
                  <a:schemeClr val="tx1">
                    <a:lumMod val="50000"/>
                    <a:lumOff val="50000"/>
                  </a:schemeClr>
                </a:solidFill>
                <a:latin typeface="Calibri"/>
                <a:cs typeface="Calibri"/>
              </a:rPr>
              <a:t>GitHub</a:t>
            </a:r>
            <a:r>
              <a:rPr lang="en-US" sz="1600" b="1" i="1" cap="none">
                <a:solidFill>
                  <a:schemeClr val="tx1">
                    <a:lumMod val="50000"/>
                    <a:lumOff val="50000"/>
                  </a:schemeClr>
                </a:solidFill>
                <a:latin typeface="Calibri"/>
                <a:cs typeface="Calibri"/>
              </a:rPr>
              <a:t>:</a:t>
            </a:r>
          </a:p>
          <a:p>
            <a:pPr marL="0" indent="0">
              <a:buNone/>
            </a:pPr>
            <a:r>
              <a:rPr lang="en-US" sz="1600" b="1" i="1" cap="none">
                <a:solidFill>
                  <a:srgbClr val="0070C0"/>
                </a:solidFill>
                <a:latin typeface="Calibri"/>
                <a:cs typeface="Calibri"/>
              </a:rPr>
              <a:t>https://github.com/MRPriya/UsedCarSet</a:t>
            </a:r>
          </a:p>
          <a:p>
            <a:pPr marL="0" indent="0">
              <a:buNone/>
            </a:pPr>
            <a:endParaRPr lang="en-US" sz="1600" b="1" i="1" u="sng" cap="none">
              <a:solidFill>
                <a:schemeClr val="tx1">
                  <a:lumMod val="50000"/>
                  <a:lumOff val="50000"/>
                </a:schemeClr>
              </a:solidFill>
              <a:latin typeface="Calibri" panose="020F0502020204030204" pitchFamily="34" charset="0"/>
              <a:cs typeface="Calibri" panose="020F0502020204030204" pitchFamily="34" charset="0"/>
            </a:endParaRPr>
          </a:p>
          <a:p>
            <a:pPr marL="0" indent="0">
              <a:buNone/>
            </a:pPr>
            <a:r>
              <a:rPr lang="en-US" sz="1600" b="1" i="1" u="sng" cap="none">
                <a:solidFill>
                  <a:schemeClr val="tx1">
                    <a:lumMod val="50000"/>
                    <a:lumOff val="50000"/>
                  </a:schemeClr>
                </a:solidFill>
                <a:latin typeface="Calibri"/>
                <a:cs typeface="Calibri"/>
              </a:rPr>
              <a:t>Amazon S3</a:t>
            </a:r>
            <a:r>
              <a:rPr lang="en-US" sz="1600" b="1" i="1" cap="none">
                <a:solidFill>
                  <a:schemeClr val="tx1">
                    <a:lumMod val="50000"/>
                    <a:lumOff val="50000"/>
                  </a:schemeClr>
                </a:solidFill>
                <a:latin typeface="Calibri"/>
                <a:cs typeface="Calibri"/>
              </a:rPr>
              <a:t>:</a:t>
            </a:r>
          </a:p>
          <a:p>
            <a:pPr marL="0" indent="0">
              <a:buNone/>
            </a:pPr>
            <a:r>
              <a:rPr lang="en-US" sz="1600" b="1" i="1" cap="none">
                <a:solidFill>
                  <a:srgbClr val="0070C0"/>
                </a:solidFill>
                <a:latin typeface="Calibri"/>
                <a:cs typeface="Calibri"/>
              </a:rPr>
              <a:t>http://usedcardataset.s3.amazonaws.com/archive.zip </a:t>
            </a:r>
            <a:endParaRPr lang="en-US" sz="1600" b="1" i="1" cap="none">
              <a:solidFill>
                <a:srgbClr val="0070C0"/>
              </a:solidFill>
              <a:latin typeface="Calibri" panose="020F0502020204030204" pitchFamily="34" charset="0"/>
              <a:cs typeface="Calibri" panose="020F0502020204030204" pitchFamily="34" charset="0"/>
            </a:endParaRPr>
          </a:p>
          <a:p>
            <a:pPr marL="0" indent="0">
              <a:buNone/>
            </a:pPr>
            <a:endParaRPr lang="en-US" sz="1600" b="1" i="1" cap="none">
              <a:solidFill>
                <a:schemeClr val="tx1">
                  <a:lumMod val="50000"/>
                  <a:lumOff val="50000"/>
                </a:schemeClr>
              </a:solidFill>
              <a:latin typeface="Calibri" panose="020F0502020204030204" pitchFamily="34" charset="0"/>
              <a:cs typeface="Calibri" panose="020F0502020204030204" pitchFamily="34" charset="0"/>
            </a:endParaRPr>
          </a:p>
          <a:p>
            <a:pPr marL="0" indent="0">
              <a:buNone/>
            </a:pPr>
            <a:r>
              <a:rPr lang="en-US" sz="1600" b="1" i="1" u="sng" cap="none">
                <a:solidFill>
                  <a:schemeClr val="tx1">
                    <a:lumMod val="50000"/>
                    <a:lumOff val="50000"/>
                  </a:schemeClr>
                </a:solidFill>
                <a:latin typeface="Calibri"/>
                <a:cs typeface="Calibri"/>
              </a:rPr>
              <a:t>Dataset</a:t>
            </a:r>
            <a:r>
              <a:rPr lang="en-US" sz="1600" b="1" i="1" cap="none">
                <a:solidFill>
                  <a:schemeClr val="tx1">
                    <a:lumMod val="50000"/>
                    <a:lumOff val="50000"/>
                  </a:schemeClr>
                </a:solidFill>
                <a:latin typeface="Calibri"/>
                <a:cs typeface="Calibri"/>
              </a:rPr>
              <a:t>:</a:t>
            </a:r>
          </a:p>
          <a:p>
            <a:pPr marL="0" indent="0">
              <a:buNone/>
            </a:pPr>
            <a:r>
              <a:rPr lang="en-US" sz="1600" b="1" i="1" cap="none">
                <a:solidFill>
                  <a:srgbClr val="0070C0"/>
                </a:solidFill>
                <a:latin typeface="Calibri"/>
                <a:cs typeface="Calibri"/>
              </a:rPr>
              <a:t>https://www.kaggle.com/ananaymital/us-used-cars-dataset</a:t>
            </a:r>
            <a:endParaRPr lang="en-US" sz="1600" b="1" i="1" cap="none">
              <a:solidFill>
                <a:srgbClr val="0070C0"/>
              </a:solidFill>
              <a:latin typeface="Calibri" panose="020F0502020204030204" pitchFamily="34" charset="0"/>
              <a:cs typeface="Calibri" panose="020F0502020204030204" pitchFamily="34" charset="0"/>
              <a:hlinkClick r:id="rId3"/>
            </a:endParaRPr>
          </a:p>
          <a:p>
            <a:pPr marL="0" indent="0">
              <a:buNone/>
            </a:pPr>
            <a:endParaRPr lang="en-US" sz="1600" b="1" i="1" cap="none">
              <a:solidFill>
                <a:srgbClr val="0070C0"/>
              </a:solidFill>
              <a:latin typeface="Calibri" panose="020F0502020204030204" pitchFamily="34" charset="0"/>
              <a:cs typeface="Calibri" panose="020F0502020204030204" pitchFamily="34" charset="0"/>
            </a:endParaRPr>
          </a:p>
          <a:p>
            <a:pPr marL="0" indent="0">
              <a:buNone/>
            </a:pPr>
            <a:r>
              <a:rPr lang="en-US" sz="1600" b="1" i="1" u="sng" cap="none">
                <a:solidFill>
                  <a:schemeClr val="tx1">
                    <a:lumMod val="50000"/>
                    <a:lumOff val="50000"/>
                  </a:schemeClr>
                </a:solidFill>
                <a:latin typeface="Calibri"/>
                <a:cs typeface="Calibri"/>
              </a:rPr>
              <a:t>UsedCar vs NewCar trend graph (Introduction Slide):</a:t>
            </a:r>
          </a:p>
          <a:p>
            <a:pPr marL="0" indent="0">
              <a:buNone/>
            </a:pPr>
            <a:r>
              <a:rPr lang="en-US" sz="1600" b="1" i="1" cap="none">
                <a:solidFill>
                  <a:srgbClr val="0070C0"/>
                </a:solidFill>
                <a:latin typeface="Calibri"/>
                <a:cs typeface="Calibri"/>
              </a:rPr>
              <a:t>https://www.statista.com/statistics/183713/value-of-us-passenger-cas-sales-and-leases-since-1990/</a:t>
            </a:r>
          </a:p>
        </p:txBody>
      </p:sp>
      <p:sp>
        <p:nvSpPr>
          <p:cNvPr id="8" name="Title 1">
            <a:extLst>
              <a:ext uri="{FF2B5EF4-FFF2-40B4-BE49-F238E27FC236}">
                <a16:creationId xmlns:a16="http://schemas.microsoft.com/office/drawing/2014/main" id="{2BF9A758-C145-5B43-9E93-C37B9F48995D}"/>
              </a:ext>
            </a:extLst>
          </p:cNvPr>
          <p:cNvSpPr txBox="1">
            <a:spLocks/>
          </p:cNvSpPr>
          <p:nvPr/>
        </p:nvSpPr>
        <p:spPr>
          <a:xfrm>
            <a:off x="1308034" y="257726"/>
            <a:ext cx="10796879" cy="8062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70C0"/>
                </a:solidFill>
                <a:latin typeface="Arial Rounded MT Bold" panose="020F0704030504030204" pitchFamily="34" charset="0"/>
                <a:cs typeface="Calibri" panose="020F0502020204030204" pitchFamily="34" charset="0"/>
              </a:rPr>
              <a:t>URLs and References</a:t>
            </a:r>
          </a:p>
        </p:txBody>
      </p:sp>
    </p:spTree>
    <p:extLst>
      <p:ext uri="{BB962C8B-B14F-4D97-AF65-F5344CB8AC3E}">
        <p14:creationId xmlns:p14="http://schemas.microsoft.com/office/powerpoint/2010/main" val="626242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89981" y="2550448"/>
            <a:ext cx="3310179" cy="564323"/>
          </a:xfrm>
          <a:prstGeom prst="rect">
            <a:avLst/>
          </a:prstGeom>
        </p:spPr>
        <p:txBody>
          <a:bodyPr lIns="34280" tIns="17140" rIns="34280" bIns="17140"/>
          <a:lstStyle>
            <a:lvl1pPr algn="ctr" defTabSz="1087636" rtl="0" eaLnBrk="1" latinLnBrk="0" hangingPunct="1">
              <a:spcBef>
                <a:spcPct val="0"/>
              </a:spcBef>
              <a:buNone/>
              <a:defRPr sz="5900" kern="1200">
                <a:solidFill>
                  <a:schemeClr val="bg2"/>
                </a:solidFill>
                <a:latin typeface="Open Sans"/>
                <a:ea typeface="+mj-ea"/>
                <a:cs typeface="Open Sans"/>
              </a:defRPr>
            </a:lvl1pPr>
          </a:lstStyle>
          <a:p>
            <a:pPr algn="l">
              <a:lnSpc>
                <a:spcPct val="90000"/>
              </a:lnSpc>
              <a:tabLst>
                <a:tab pos="1868703" algn="l"/>
              </a:tabLst>
            </a:pPr>
            <a:r>
              <a:rPr lang="en-US" sz="4000">
                <a:solidFill>
                  <a:schemeClr val="tx1"/>
                </a:solidFill>
                <a:latin typeface="FuturaBT Book"/>
                <a:cs typeface="Calibri" panose="020F0502020204030204" pitchFamily="34" charset="0"/>
              </a:rPr>
              <a:t>Thank You…!</a:t>
            </a:r>
          </a:p>
        </p:txBody>
      </p:sp>
      <p:cxnSp>
        <p:nvCxnSpPr>
          <p:cNvPr id="22" name="Straight Connector 21"/>
          <p:cNvCxnSpPr>
            <a:cxnSpLocks/>
          </p:cNvCxnSpPr>
          <p:nvPr/>
        </p:nvCxnSpPr>
        <p:spPr>
          <a:xfrm>
            <a:off x="5696612" y="3168806"/>
            <a:ext cx="2933582" cy="2"/>
          </a:xfrm>
          <a:prstGeom prst="line">
            <a:avLst/>
          </a:prstGeom>
          <a:ln>
            <a:solidFill>
              <a:srgbClr val="F5CE46"/>
            </a:solidFill>
          </a:ln>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6F33C861-F416-614E-B3C9-3D6B3D1E7A90}"/>
              </a:ext>
            </a:extLst>
          </p:cNvPr>
          <p:cNvPicPr>
            <a:picLocks noChangeAspect="1"/>
          </p:cNvPicPr>
          <p:nvPr/>
        </p:nvPicPr>
        <p:blipFill>
          <a:blip r:embed="rId2"/>
          <a:stretch>
            <a:fillRect/>
          </a:stretch>
        </p:blipFill>
        <p:spPr>
          <a:xfrm>
            <a:off x="3010231" y="1502366"/>
            <a:ext cx="2333582" cy="2796850"/>
          </a:xfrm>
          <a:prstGeom prst="rect">
            <a:avLst/>
          </a:prstGeom>
        </p:spPr>
      </p:pic>
    </p:spTree>
    <p:extLst>
      <p:ext uri="{BB962C8B-B14F-4D97-AF65-F5344CB8AC3E}">
        <p14:creationId xmlns:p14="http://schemas.microsoft.com/office/powerpoint/2010/main" val="1152500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E80A01-D1B1-AF4D-9229-408CA5BDC3C2}"/>
              </a:ext>
            </a:extLst>
          </p:cNvPr>
          <p:cNvPicPr>
            <a:picLocks noChangeAspect="1"/>
          </p:cNvPicPr>
          <p:nvPr/>
        </p:nvPicPr>
        <p:blipFill>
          <a:blip r:embed="rId2"/>
          <a:stretch>
            <a:fillRect/>
          </a:stretch>
        </p:blipFill>
        <p:spPr>
          <a:xfrm>
            <a:off x="10212321" y="6447217"/>
            <a:ext cx="1739273" cy="320481"/>
          </a:xfrm>
          <a:prstGeom prst="rect">
            <a:avLst/>
          </a:prstGeom>
        </p:spPr>
      </p:pic>
      <p:sp>
        <p:nvSpPr>
          <p:cNvPr id="10" name="Rectangle 9">
            <a:extLst>
              <a:ext uri="{FF2B5EF4-FFF2-40B4-BE49-F238E27FC236}">
                <a16:creationId xmlns:a16="http://schemas.microsoft.com/office/drawing/2014/main" id="{FCD9AB84-4DF1-A048-8791-FA44BE806171}"/>
              </a:ext>
            </a:extLst>
          </p:cNvPr>
          <p:cNvSpPr/>
          <p:nvPr/>
        </p:nvSpPr>
        <p:spPr>
          <a:xfrm>
            <a:off x="0" y="6828914"/>
            <a:ext cx="12192000" cy="5817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BF9A758-C145-5B43-9E93-C37B9F48995D}"/>
              </a:ext>
            </a:extLst>
          </p:cNvPr>
          <p:cNvSpPr txBox="1">
            <a:spLocks/>
          </p:cNvSpPr>
          <p:nvPr/>
        </p:nvSpPr>
        <p:spPr>
          <a:xfrm>
            <a:off x="1308035" y="257726"/>
            <a:ext cx="5264215" cy="8062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70C0"/>
                </a:solidFill>
                <a:latin typeface="Arial Rounded MT Bold" panose="020F0704030504030204" pitchFamily="34" charset="0"/>
                <a:cs typeface="Calibri" panose="020F0502020204030204" pitchFamily="34" charset="0"/>
              </a:rPr>
              <a:t>INTRODUCTION</a:t>
            </a:r>
          </a:p>
        </p:txBody>
      </p:sp>
      <p:sp>
        <p:nvSpPr>
          <p:cNvPr id="9" name="Rectangle 8"/>
          <p:cNvSpPr/>
          <p:nvPr/>
        </p:nvSpPr>
        <p:spPr>
          <a:xfrm>
            <a:off x="9525" y="438150"/>
            <a:ext cx="1323974" cy="381000"/>
          </a:xfrm>
          <a:prstGeom prst="rect">
            <a:avLst/>
          </a:prstGeom>
          <a:solidFill>
            <a:schemeClr val="accent1">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690C045-3148-6141-8F33-E86714267A10}"/>
              </a:ext>
            </a:extLst>
          </p:cNvPr>
          <p:cNvSpPr>
            <a:spLocks noGrp="1"/>
          </p:cNvSpPr>
          <p:nvPr>
            <p:ph idx="1"/>
          </p:nvPr>
        </p:nvSpPr>
        <p:spPr>
          <a:xfrm>
            <a:off x="4475584" y="1190007"/>
            <a:ext cx="7263570" cy="2066999"/>
          </a:xfrm>
        </p:spPr>
        <p:txBody>
          <a:bodyPr>
            <a:noAutofit/>
          </a:bodyPr>
          <a:lstStyle/>
          <a:p>
            <a:r>
              <a:rPr lang="en-US" sz="1600" b="1" i="1" cap="none">
                <a:solidFill>
                  <a:srgbClr val="0070C0"/>
                </a:solidFill>
                <a:latin typeface="Calibri" panose="020F0502020204030204" pitchFamily="34" charset="0"/>
                <a:cs typeface="Calibri" panose="020F0502020204030204" pitchFamily="34" charset="0"/>
              </a:rPr>
              <a:t>In 2019, Used Cars sales in US was around 40.8 million, which was 240% more than new car sales (17 million).</a:t>
            </a:r>
          </a:p>
          <a:p>
            <a:r>
              <a:rPr lang="en-US" sz="1600" b="1" i="1" cap="none">
                <a:solidFill>
                  <a:schemeClr val="tx1">
                    <a:lumMod val="50000"/>
                    <a:lumOff val="50000"/>
                  </a:schemeClr>
                </a:solidFill>
                <a:latin typeface="Calibri" panose="020F0502020204030204" pitchFamily="34" charset="0"/>
                <a:cs typeface="Calibri" panose="020F0502020204030204" pitchFamily="34" charset="0"/>
              </a:rPr>
              <a:t>The most convincing reason to buy a Used car rather than a brand-new one is depreciation, since Cars are considered depreciating assets and Negative Equity. New cars typically lose around 30 per cent of their value in the first three years. As a result, it's possible to save a lot of money on a newish second-hand car. </a:t>
            </a:r>
          </a:p>
        </p:txBody>
      </p:sp>
      <p:sp>
        <p:nvSpPr>
          <p:cNvPr id="3" name="AutoShape 2" descr="Used Cars, New Cars, Reviews, Photos and Opinions - CarGurus"/>
          <p:cNvSpPr>
            <a:spLocks noChangeAspect="1" noChangeArrowheads="1"/>
          </p:cNvSpPr>
          <p:nvPr/>
        </p:nvSpPr>
        <p:spPr bwMode="auto">
          <a:xfrm>
            <a:off x="155575" y="-769938"/>
            <a:ext cx="2857500" cy="1609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773" y="3395115"/>
            <a:ext cx="2331525" cy="367362"/>
          </a:xfrm>
          <a:prstGeom prst="rect">
            <a:avLst/>
          </a:prstGeom>
        </p:spPr>
      </p:pic>
      <p:pic>
        <p:nvPicPr>
          <p:cNvPr id="4" name="Picture 3"/>
          <p:cNvPicPr>
            <a:picLocks noChangeAspect="1"/>
          </p:cNvPicPr>
          <p:nvPr/>
        </p:nvPicPr>
        <p:blipFill>
          <a:blip r:embed="rId4"/>
          <a:stretch>
            <a:fillRect/>
          </a:stretch>
        </p:blipFill>
        <p:spPr>
          <a:xfrm>
            <a:off x="20059" y="939918"/>
            <a:ext cx="4455524" cy="2672286"/>
          </a:xfrm>
          <a:prstGeom prst="rect">
            <a:avLst/>
          </a:prstGeom>
        </p:spPr>
      </p:pic>
      <p:sp>
        <p:nvSpPr>
          <p:cNvPr id="14" name="Content Placeholder 2">
            <a:extLst>
              <a:ext uri="{FF2B5EF4-FFF2-40B4-BE49-F238E27FC236}">
                <a16:creationId xmlns:a16="http://schemas.microsoft.com/office/drawing/2014/main" id="{E690C045-3148-6141-8F33-E86714267A10}"/>
              </a:ext>
            </a:extLst>
          </p:cNvPr>
          <p:cNvSpPr txBox="1">
            <a:spLocks/>
          </p:cNvSpPr>
          <p:nvPr/>
        </p:nvSpPr>
        <p:spPr>
          <a:xfrm>
            <a:off x="-1" y="3796707"/>
            <a:ext cx="9178751" cy="3031369"/>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1600" b="1" i="1" cap="none">
                <a:solidFill>
                  <a:srgbClr val="0070C0"/>
                </a:solidFill>
                <a:latin typeface="Calibri"/>
                <a:cs typeface="Calibri"/>
              </a:rPr>
              <a:t>CarGurus which is based in Cambridge (MA), is an automotive shopping website that assists users in comparing local listings for used and new cars and contacting sellers. Dealers advertise on this site, and CarGurus connect dealers and consumers by putting inventory on the site. </a:t>
            </a:r>
            <a:endParaRPr lang="en-US" sz="1600" b="1" i="1" cap="none">
              <a:solidFill>
                <a:srgbClr val="0070C0"/>
              </a:solidFill>
              <a:latin typeface="Calibri" panose="020F0502020204030204" pitchFamily="34" charset="0"/>
              <a:cs typeface="Calibri" panose="020F0502020204030204" pitchFamily="34" charset="0"/>
            </a:endParaRPr>
          </a:p>
          <a:p>
            <a:r>
              <a:rPr lang="en-US" sz="1600" b="1" i="1" cap="none">
                <a:solidFill>
                  <a:schemeClr val="tx1">
                    <a:lumMod val="50000"/>
                    <a:lumOff val="50000"/>
                  </a:schemeClr>
                </a:solidFill>
                <a:latin typeface="Calibri"/>
                <a:cs typeface="Calibri"/>
              </a:rPr>
              <a:t>Buyers have a different set of expectations when it comes to Used Car purchase, than a New Car. Some of the key factors are Accident History, Body type, Price range, Feature list, Seller Ratings, etc.</a:t>
            </a:r>
          </a:p>
          <a:p>
            <a:r>
              <a:rPr lang="en-US" sz="1600" b="1" i="1" cap="none">
                <a:solidFill>
                  <a:srgbClr val="0070C0"/>
                </a:solidFill>
                <a:latin typeface="Calibri"/>
                <a:cs typeface="Calibri"/>
              </a:rPr>
              <a:t>And so it’s very important for both Dealers and Buyers to know the outcome of various data Analytics so that Dealers can scheme their pricing and promotion strategy and Users can take an Informed decision before their used car purchase.</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9274" y="3796202"/>
            <a:ext cx="2412521" cy="2412521"/>
          </a:xfrm>
          <a:prstGeom prst="rect">
            <a:avLst/>
          </a:prstGeom>
        </p:spPr>
      </p:pic>
    </p:spTree>
    <p:extLst>
      <p:ext uri="{BB962C8B-B14F-4D97-AF65-F5344CB8AC3E}">
        <p14:creationId xmlns:p14="http://schemas.microsoft.com/office/powerpoint/2010/main" val="3550558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E80A01-D1B1-AF4D-9229-408CA5BDC3C2}"/>
              </a:ext>
            </a:extLst>
          </p:cNvPr>
          <p:cNvPicPr>
            <a:picLocks noChangeAspect="1"/>
          </p:cNvPicPr>
          <p:nvPr/>
        </p:nvPicPr>
        <p:blipFill>
          <a:blip r:embed="rId2"/>
          <a:stretch>
            <a:fillRect/>
          </a:stretch>
        </p:blipFill>
        <p:spPr>
          <a:xfrm>
            <a:off x="10212321" y="6447217"/>
            <a:ext cx="1739273" cy="320481"/>
          </a:xfrm>
          <a:prstGeom prst="rect">
            <a:avLst/>
          </a:prstGeom>
        </p:spPr>
      </p:pic>
      <p:sp>
        <p:nvSpPr>
          <p:cNvPr id="10" name="Rectangle 9">
            <a:extLst>
              <a:ext uri="{FF2B5EF4-FFF2-40B4-BE49-F238E27FC236}">
                <a16:creationId xmlns:a16="http://schemas.microsoft.com/office/drawing/2014/main" id="{FCD9AB84-4DF1-A048-8791-FA44BE806171}"/>
              </a:ext>
            </a:extLst>
          </p:cNvPr>
          <p:cNvSpPr/>
          <p:nvPr/>
        </p:nvSpPr>
        <p:spPr>
          <a:xfrm>
            <a:off x="0" y="6828914"/>
            <a:ext cx="12192000" cy="5817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BF9A758-C145-5B43-9E93-C37B9F48995D}"/>
              </a:ext>
            </a:extLst>
          </p:cNvPr>
          <p:cNvSpPr txBox="1">
            <a:spLocks/>
          </p:cNvSpPr>
          <p:nvPr/>
        </p:nvSpPr>
        <p:spPr>
          <a:xfrm>
            <a:off x="1308035" y="257726"/>
            <a:ext cx="5264215" cy="8062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70C0"/>
                </a:solidFill>
                <a:latin typeface="Arial Rounded MT Bold" panose="020F0704030504030204" pitchFamily="34" charset="0"/>
                <a:cs typeface="Calibri" panose="020F0502020204030204" pitchFamily="34" charset="0"/>
              </a:rPr>
              <a:t>DATASET Info</a:t>
            </a:r>
          </a:p>
        </p:txBody>
      </p:sp>
      <p:sp>
        <p:nvSpPr>
          <p:cNvPr id="9" name="Rectangle 8"/>
          <p:cNvSpPr/>
          <p:nvPr/>
        </p:nvSpPr>
        <p:spPr>
          <a:xfrm>
            <a:off x="9525" y="438150"/>
            <a:ext cx="1323974" cy="381000"/>
          </a:xfrm>
          <a:prstGeom prst="rect">
            <a:avLst/>
          </a:prstGeom>
          <a:solidFill>
            <a:schemeClr val="accent1">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690C045-3148-6141-8F33-E86714267A10}"/>
              </a:ext>
            </a:extLst>
          </p:cNvPr>
          <p:cNvSpPr>
            <a:spLocks noGrp="1"/>
          </p:cNvSpPr>
          <p:nvPr>
            <p:ph idx="1"/>
          </p:nvPr>
        </p:nvSpPr>
        <p:spPr>
          <a:xfrm>
            <a:off x="1231641" y="1377029"/>
            <a:ext cx="10468947" cy="4528472"/>
          </a:xfrm>
        </p:spPr>
        <p:txBody>
          <a:bodyPr vert="horz" lIns="91440" tIns="45720" rIns="91440" bIns="45720" rtlCol="0" anchor="t">
            <a:noAutofit/>
          </a:bodyPr>
          <a:lstStyle/>
          <a:p>
            <a:r>
              <a:rPr lang="en-US" sz="2400" b="1">
                <a:solidFill>
                  <a:schemeClr val="tx1">
                    <a:lumMod val="50000"/>
                    <a:lumOff val="50000"/>
                  </a:schemeClr>
                </a:solidFill>
                <a:latin typeface="Calibri"/>
                <a:cs typeface="Calibri"/>
              </a:rPr>
              <a:t>Dataset:</a:t>
            </a:r>
            <a:r>
              <a:rPr lang="en-US" sz="2400" b="1">
                <a:solidFill>
                  <a:srgbClr val="0070C0"/>
                </a:solidFill>
                <a:latin typeface="Calibri"/>
                <a:cs typeface="Calibri"/>
              </a:rPr>
              <a:t> </a:t>
            </a:r>
            <a:r>
              <a:rPr lang="en-US" sz="2200" b="1">
                <a:solidFill>
                  <a:srgbClr val="0070C0"/>
                </a:solidFill>
                <a:latin typeface="Calibri"/>
                <a:cs typeface="Calibri"/>
              </a:rPr>
              <a:t>https://www.kaggle.com/ananaymital/us-used-cars-dataset</a:t>
            </a:r>
          </a:p>
          <a:p>
            <a:r>
              <a:rPr lang="en-US" sz="2400" b="1">
                <a:solidFill>
                  <a:schemeClr val="tx1">
                    <a:lumMod val="50000"/>
                    <a:lumOff val="50000"/>
                  </a:schemeClr>
                </a:solidFill>
                <a:latin typeface="Calibri"/>
                <a:cs typeface="Calibri"/>
              </a:rPr>
              <a:t>Products reviewed between:</a:t>
            </a:r>
            <a:r>
              <a:rPr lang="en-US" sz="2400" b="1">
                <a:solidFill>
                  <a:schemeClr val="tx2">
                    <a:lumMod val="75000"/>
                  </a:schemeClr>
                </a:solidFill>
                <a:latin typeface="Calibri"/>
                <a:cs typeface="Calibri"/>
              </a:rPr>
              <a:t> </a:t>
            </a:r>
            <a:r>
              <a:rPr lang="en-US" sz="2400" b="1">
                <a:solidFill>
                  <a:srgbClr val="0070C0"/>
                </a:solidFill>
                <a:latin typeface="Calibri"/>
                <a:cs typeface="Calibri"/>
              </a:rPr>
              <a:t>2006 to 2020 are analyzed</a:t>
            </a:r>
          </a:p>
          <a:p>
            <a:r>
              <a:rPr lang="en-US" sz="2400" b="1">
                <a:solidFill>
                  <a:schemeClr val="tx1">
                    <a:lumMod val="50000"/>
                    <a:lumOff val="50000"/>
                  </a:schemeClr>
                </a:solidFill>
                <a:latin typeface="Calibri"/>
                <a:cs typeface="Calibri"/>
              </a:rPr>
              <a:t>Countries considered:</a:t>
            </a:r>
            <a:r>
              <a:rPr lang="en-US" sz="2400" b="1">
                <a:solidFill>
                  <a:schemeClr val="tx2">
                    <a:lumMod val="75000"/>
                  </a:schemeClr>
                </a:solidFill>
                <a:latin typeface="Calibri"/>
                <a:cs typeface="Calibri"/>
              </a:rPr>
              <a:t> </a:t>
            </a:r>
            <a:r>
              <a:rPr lang="en-US" sz="2400" b="1">
                <a:solidFill>
                  <a:srgbClr val="0070C0"/>
                </a:solidFill>
                <a:latin typeface="Calibri"/>
                <a:cs typeface="Calibri"/>
              </a:rPr>
              <a:t>U.S.A</a:t>
            </a:r>
          </a:p>
          <a:p>
            <a:r>
              <a:rPr lang="en-US" sz="2400" b="1">
                <a:solidFill>
                  <a:schemeClr val="tx1">
                    <a:lumMod val="50000"/>
                    <a:lumOff val="50000"/>
                  </a:schemeClr>
                </a:solidFill>
                <a:latin typeface="Calibri"/>
                <a:cs typeface="Calibri"/>
              </a:rPr>
              <a:t>File Size:</a:t>
            </a:r>
            <a:r>
              <a:rPr lang="en-US" sz="2400" b="1">
                <a:solidFill>
                  <a:schemeClr val="tx2">
                    <a:lumMod val="75000"/>
                  </a:schemeClr>
                </a:solidFill>
                <a:latin typeface="Calibri"/>
                <a:cs typeface="Calibri"/>
              </a:rPr>
              <a:t> </a:t>
            </a:r>
            <a:r>
              <a:rPr lang="en-US" sz="2400" b="1">
                <a:solidFill>
                  <a:srgbClr val="0070C0"/>
                </a:solidFill>
                <a:latin typeface="Calibri"/>
                <a:cs typeface="Calibri"/>
              </a:rPr>
              <a:t>9.29 GB</a:t>
            </a:r>
          </a:p>
          <a:p>
            <a:r>
              <a:rPr lang="en-US" sz="2400" b="1">
                <a:solidFill>
                  <a:schemeClr val="tx1">
                    <a:lumMod val="50000"/>
                    <a:lumOff val="50000"/>
                  </a:schemeClr>
                </a:solidFill>
                <a:latin typeface="Calibri"/>
                <a:cs typeface="Calibri"/>
              </a:rPr>
              <a:t>Number of Files:</a:t>
            </a:r>
            <a:r>
              <a:rPr lang="en-US" sz="2400" b="1">
                <a:solidFill>
                  <a:schemeClr val="tx2">
                    <a:lumMod val="75000"/>
                  </a:schemeClr>
                </a:solidFill>
                <a:latin typeface="Calibri"/>
                <a:cs typeface="Calibri"/>
              </a:rPr>
              <a:t> </a:t>
            </a:r>
            <a:r>
              <a:rPr lang="en-US" sz="2400" b="1">
                <a:solidFill>
                  <a:srgbClr val="0070C0"/>
                </a:solidFill>
                <a:latin typeface="Calibri"/>
                <a:cs typeface="Calibri"/>
              </a:rPr>
              <a:t>1</a:t>
            </a:r>
          </a:p>
          <a:p>
            <a:r>
              <a:rPr lang="en-US" sz="2400" b="1">
                <a:solidFill>
                  <a:schemeClr val="tx1">
                    <a:lumMod val="50000"/>
                    <a:lumOff val="50000"/>
                  </a:schemeClr>
                </a:solidFill>
                <a:latin typeface="Calibri"/>
                <a:cs typeface="Calibri"/>
              </a:rPr>
              <a:t>File Format:</a:t>
            </a:r>
            <a:r>
              <a:rPr lang="en-US" sz="2400" b="1">
                <a:solidFill>
                  <a:schemeClr val="accent2"/>
                </a:solidFill>
                <a:latin typeface="Calibri"/>
                <a:cs typeface="Calibri"/>
              </a:rPr>
              <a:t> </a:t>
            </a:r>
            <a:r>
              <a:rPr lang="en-US" sz="2200" b="1">
                <a:solidFill>
                  <a:srgbClr val="0070C0"/>
                </a:solidFill>
                <a:latin typeface="Calibri"/>
                <a:cs typeface="Calibri"/>
              </a:rPr>
              <a:t>CSV (Comma Separated Values)</a:t>
            </a:r>
          </a:p>
          <a:p>
            <a:pPr>
              <a:lnSpc>
                <a:spcPct val="100000"/>
              </a:lnSpc>
            </a:pPr>
            <a:r>
              <a:rPr lang="en-US" sz="2400" b="1">
                <a:solidFill>
                  <a:schemeClr val="tx1">
                    <a:lumMod val="50000"/>
                    <a:lumOff val="50000"/>
                  </a:schemeClr>
                </a:solidFill>
                <a:latin typeface="Calibri"/>
                <a:cs typeface="Calibri"/>
              </a:rPr>
              <a:t>Total no. of product reviews:</a:t>
            </a:r>
            <a:r>
              <a:rPr lang="en-US" sz="2400" b="1">
                <a:solidFill>
                  <a:schemeClr val="tx2">
                    <a:lumMod val="75000"/>
                  </a:schemeClr>
                </a:solidFill>
                <a:latin typeface="Calibri"/>
                <a:cs typeface="Calibri"/>
              </a:rPr>
              <a:t> </a:t>
            </a:r>
            <a:r>
              <a:rPr lang="en-US" sz="2400" b="1">
                <a:solidFill>
                  <a:srgbClr val="0070C0"/>
                </a:solidFill>
                <a:latin typeface="Calibri"/>
                <a:cs typeface="Calibri"/>
              </a:rPr>
              <a:t>3.0 million</a:t>
            </a:r>
          </a:p>
        </p:txBody>
      </p:sp>
    </p:spTree>
    <p:extLst>
      <p:ext uri="{BB962C8B-B14F-4D97-AF65-F5344CB8AC3E}">
        <p14:creationId xmlns:p14="http://schemas.microsoft.com/office/powerpoint/2010/main" val="3768196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E80A01-D1B1-AF4D-9229-408CA5BDC3C2}"/>
              </a:ext>
            </a:extLst>
          </p:cNvPr>
          <p:cNvPicPr>
            <a:picLocks noChangeAspect="1"/>
          </p:cNvPicPr>
          <p:nvPr/>
        </p:nvPicPr>
        <p:blipFill>
          <a:blip r:embed="rId2"/>
          <a:stretch>
            <a:fillRect/>
          </a:stretch>
        </p:blipFill>
        <p:spPr>
          <a:xfrm>
            <a:off x="10212321" y="6447217"/>
            <a:ext cx="1739273" cy="320481"/>
          </a:xfrm>
          <a:prstGeom prst="rect">
            <a:avLst/>
          </a:prstGeom>
        </p:spPr>
      </p:pic>
      <p:sp>
        <p:nvSpPr>
          <p:cNvPr id="10" name="Rectangle 9">
            <a:extLst>
              <a:ext uri="{FF2B5EF4-FFF2-40B4-BE49-F238E27FC236}">
                <a16:creationId xmlns:a16="http://schemas.microsoft.com/office/drawing/2014/main" id="{FCD9AB84-4DF1-A048-8791-FA44BE806171}"/>
              </a:ext>
            </a:extLst>
          </p:cNvPr>
          <p:cNvSpPr/>
          <p:nvPr/>
        </p:nvSpPr>
        <p:spPr>
          <a:xfrm>
            <a:off x="0" y="6828914"/>
            <a:ext cx="12192000" cy="5817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BF9A758-C145-5B43-9E93-C37B9F48995D}"/>
              </a:ext>
            </a:extLst>
          </p:cNvPr>
          <p:cNvSpPr txBox="1">
            <a:spLocks/>
          </p:cNvSpPr>
          <p:nvPr/>
        </p:nvSpPr>
        <p:spPr>
          <a:xfrm>
            <a:off x="1308035" y="257726"/>
            <a:ext cx="9055165" cy="8062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70C0"/>
                </a:solidFill>
                <a:latin typeface="Arial Rounded MT Bold" panose="020F0704030504030204" pitchFamily="34" charset="0"/>
                <a:cs typeface="Calibri" panose="020F0502020204030204" pitchFamily="34" charset="0"/>
              </a:rPr>
              <a:t>Oracle BDCE - CLUSTER Details</a:t>
            </a:r>
          </a:p>
        </p:txBody>
      </p:sp>
      <p:sp>
        <p:nvSpPr>
          <p:cNvPr id="9" name="Rectangle 8"/>
          <p:cNvSpPr/>
          <p:nvPr/>
        </p:nvSpPr>
        <p:spPr>
          <a:xfrm>
            <a:off x="9525" y="438150"/>
            <a:ext cx="1323974" cy="381000"/>
          </a:xfrm>
          <a:prstGeom prst="rect">
            <a:avLst/>
          </a:prstGeom>
          <a:solidFill>
            <a:schemeClr val="accent1">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2074946" y="936187"/>
            <a:ext cx="7525819" cy="5890133"/>
          </a:xfrm>
          <a:prstGeom prst="rect">
            <a:avLst/>
          </a:prstGeom>
        </p:spPr>
      </p:pic>
    </p:spTree>
    <p:extLst>
      <p:ext uri="{BB962C8B-B14F-4D97-AF65-F5344CB8AC3E}">
        <p14:creationId xmlns:p14="http://schemas.microsoft.com/office/powerpoint/2010/main" val="4163328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E80A01-D1B1-AF4D-9229-408CA5BDC3C2}"/>
              </a:ext>
            </a:extLst>
          </p:cNvPr>
          <p:cNvPicPr>
            <a:picLocks noChangeAspect="1"/>
          </p:cNvPicPr>
          <p:nvPr/>
        </p:nvPicPr>
        <p:blipFill>
          <a:blip r:embed="rId2"/>
          <a:stretch>
            <a:fillRect/>
          </a:stretch>
        </p:blipFill>
        <p:spPr>
          <a:xfrm>
            <a:off x="10212321" y="6447217"/>
            <a:ext cx="1739273" cy="320481"/>
          </a:xfrm>
          <a:prstGeom prst="rect">
            <a:avLst/>
          </a:prstGeom>
        </p:spPr>
      </p:pic>
      <p:sp>
        <p:nvSpPr>
          <p:cNvPr id="10" name="Rectangle 9">
            <a:extLst>
              <a:ext uri="{FF2B5EF4-FFF2-40B4-BE49-F238E27FC236}">
                <a16:creationId xmlns:a16="http://schemas.microsoft.com/office/drawing/2014/main" id="{FCD9AB84-4DF1-A048-8791-FA44BE806171}"/>
              </a:ext>
            </a:extLst>
          </p:cNvPr>
          <p:cNvSpPr/>
          <p:nvPr/>
        </p:nvSpPr>
        <p:spPr>
          <a:xfrm>
            <a:off x="0" y="6828914"/>
            <a:ext cx="12192000" cy="5817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BF9A758-C145-5B43-9E93-C37B9F48995D}"/>
              </a:ext>
            </a:extLst>
          </p:cNvPr>
          <p:cNvSpPr txBox="1">
            <a:spLocks/>
          </p:cNvSpPr>
          <p:nvPr/>
        </p:nvSpPr>
        <p:spPr>
          <a:xfrm>
            <a:off x="1308035" y="257726"/>
            <a:ext cx="5264215" cy="8062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70C0"/>
                </a:solidFill>
                <a:latin typeface="Arial Rounded MT Bold" panose="020F0704030504030204" pitchFamily="34" charset="0"/>
                <a:cs typeface="Calibri" panose="020F0502020204030204" pitchFamily="34" charset="0"/>
              </a:rPr>
              <a:t>Architecture</a:t>
            </a:r>
          </a:p>
        </p:txBody>
      </p:sp>
      <p:sp>
        <p:nvSpPr>
          <p:cNvPr id="9" name="Rectangle 8"/>
          <p:cNvSpPr/>
          <p:nvPr/>
        </p:nvSpPr>
        <p:spPr>
          <a:xfrm>
            <a:off x="9525" y="438150"/>
            <a:ext cx="1323974" cy="381000"/>
          </a:xfrm>
          <a:prstGeom prst="rect">
            <a:avLst/>
          </a:prstGeom>
          <a:solidFill>
            <a:schemeClr val="accent1">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 name="Picture 12" descr="Diagram&#10;&#10;Description automatically generated">
            <a:extLst>
              <a:ext uri="{FF2B5EF4-FFF2-40B4-BE49-F238E27FC236}">
                <a16:creationId xmlns:a16="http://schemas.microsoft.com/office/drawing/2014/main" id="{37861B79-4575-4533-9586-13364915A5E3}"/>
              </a:ext>
            </a:extLst>
          </p:cNvPr>
          <p:cNvPicPr>
            <a:picLocks noChangeAspect="1"/>
          </p:cNvPicPr>
          <p:nvPr/>
        </p:nvPicPr>
        <p:blipFill>
          <a:blip r:embed="rId3"/>
          <a:stretch>
            <a:fillRect/>
          </a:stretch>
        </p:blipFill>
        <p:spPr>
          <a:xfrm>
            <a:off x="1074822" y="963423"/>
            <a:ext cx="10042356" cy="5482602"/>
          </a:xfrm>
          <a:prstGeom prst="rect">
            <a:avLst/>
          </a:prstGeom>
        </p:spPr>
      </p:pic>
    </p:spTree>
    <p:extLst>
      <p:ext uri="{BB962C8B-B14F-4D97-AF65-F5344CB8AC3E}">
        <p14:creationId xmlns:p14="http://schemas.microsoft.com/office/powerpoint/2010/main" val="4017252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E80A01-D1B1-AF4D-9229-408CA5BDC3C2}"/>
              </a:ext>
            </a:extLst>
          </p:cNvPr>
          <p:cNvPicPr>
            <a:picLocks noChangeAspect="1"/>
          </p:cNvPicPr>
          <p:nvPr/>
        </p:nvPicPr>
        <p:blipFill>
          <a:blip r:embed="rId2"/>
          <a:stretch>
            <a:fillRect/>
          </a:stretch>
        </p:blipFill>
        <p:spPr>
          <a:xfrm>
            <a:off x="10212321" y="6447217"/>
            <a:ext cx="1739273" cy="320481"/>
          </a:xfrm>
          <a:prstGeom prst="rect">
            <a:avLst/>
          </a:prstGeom>
        </p:spPr>
      </p:pic>
      <p:sp>
        <p:nvSpPr>
          <p:cNvPr id="10" name="Rectangle 9">
            <a:extLst>
              <a:ext uri="{FF2B5EF4-FFF2-40B4-BE49-F238E27FC236}">
                <a16:creationId xmlns:a16="http://schemas.microsoft.com/office/drawing/2014/main" id="{FCD9AB84-4DF1-A048-8791-FA44BE806171}"/>
              </a:ext>
            </a:extLst>
          </p:cNvPr>
          <p:cNvSpPr/>
          <p:nvPr/>
        </p:nvSpPr>
        <p:spPr>
          <a:xfrm>
            <a:off x="0" y="6828914"/>
            <a:ext cx="12192000" cy="5817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525" y="438150"/>
            <a:ext cx="1323974" cy="381000"/>
          </a:xfrm>
          <a:prstGeom prst="rect">
            <a:avLst/>
          </a:prstGeom>
          <a:solidFill>
            <a:schemeClr val="accent1">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 r="667" b="6805"/>
          <a:stretch/>
        </p:blipFill>
        <p:spPr>
          <a:xfrm>
            <a:off x="2699148" y="2464"/>
            <a:ext cx="6781679" cy="6815916"/>
          </a:xfrm>
          <a:prstGeom prst="rect">
            <a:avLst/>
          </a:prstGeom>
        </p:spPr>
      </p:pic>
    </p:spTree>
    <p:extLst>
      <p:ext uri="{BB962C8B-B14F-4D97-AF65-F5344CB8AC3E}">
        <p14:creationId xmlns:p14="http://schemas.microsoft.com/office/powerpoint/2010/main" val="3883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E80A01-D1B1-AF4D-9229-408CA5BDC3C2}"/>
              </a:ext>
            </a:extLst>
          </p:cNvPr>
          <p:cNvPicPr>
            <a:picLocks noChangeAspect="1"/>
          </p:cNvPicPr>
          <p:nvPr/>
        </p:nvPicPr>
        <p:blipFill>
          <a:blip r:embed="rId2"/>
          <a:stretch>
            <a:fillRect/>
          </a:stretch>
        </p:blipFill>
        <p:spPr>
          <a:xfrm>
            <a:off x="10212321" y="6447217"/>
            <a:ext cx="1739273" cy="320481"/>
          </a:xfrm>
          <a:prstGeom prst="rect">
            <a:avLst/>
          </a:prstGeom>
        </p:spPr>
      </p:pic>
      <p:sp>
        <p:nvSpPr>
          <p:cNvPr id="10" name="Rectangle 9">
            <a:extLst>
              <a:ext uri="{FF2B5EF4-FFF2-40B4-BE49-F238E27FC236}">
                <a16:creationId xmlns:a16="http://schemas.microsoft.com/office/drawing/2014/main" id="{FCD9AB84-4DF1-A048-8791-FA44BE806171}"/>
              </a:ext>
            </a:extLst>
          </p:cNvPr>
          <p:cNvSpPr/>
          <p:nvPr/>
        </p:nvSpPr>
        <p:spPr>
          <a:xfrm>
            <a:off x="0" y="6828914"/>
            <a:ext cx="12192000" cy="5817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BF9A758-C145-5B43-9E93-C37B9F48995D}"/>
              </a:ext>
            </a:extLst>
          </p:cNvPr>
          <p:cNvSpPr txBox="1">
            <a:spLocks/>
          </p:cNvSpPr>
          <p:nvPr/>
        </p:nvSpPr>
        <p:spPr>
          <a:xfrm>
            <a:off x="1308034" y="257726"/>
            <a:ext cx="10796879" cy="8062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70C0"/>
                </a:solidFill>
                <a:latin typeface="Arial Rounded MT Bold" panose="020F0704030504030204" pitchFamily="34" charset="0"/>
                <a:cs typeface="Calibri" panose="020F0502020204030204" pitchFamily="34" charset="0"/>
              </a:rPr>
              <a:t>1. Total Used cars based on body type</a:t>
            </a:r>
          </a:p>
        </p:txBody>
      </p:sp>
      <p:sp>
        <p:nvSpPr>
          <p:cNvPr id="9" name="Rectangle 8"/>
          <p:cNvSpPr/>
          <p:nvPr/>
        </p:nvSpPr>
        <p:spPr>
          <a:xfrm>
            <a:off x="9525" y="438150"/>
            <a:ext cx="1323974" cy="381000"/>
          </a:xfrm>
          <a:prstGeom prst="rect">
            <a:avLst/>
          </a:prstGeom>
          <a:solidFill>
            <a:schemeClr val="accent1">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E690C045-3148-6141-8F33-E86714267A10}"/>
              </a:ext>
            </a:extLst>
          </p:cNvPr>
          <p:cNvSpPr>
            <a:spLocks noGrp="1"/>
          </p:cNvSpPr>
          <p:nvPr>
            <p:ph idx="1"/>
          </p:nvPr>
        </p:nvSpPr>
        <p:spPr>
          <a:xfrm>
            <a:off x="5629410" y="999574"/>
            <a:ext cx="6322182" cy="1430117"/>
          </a:xfrm>
        </p:spPr>
        <p:txBody>
          <a:bodyPr>
            <a:noAutofit/>
          </a:bodyPr>
          <a:lstStyle/>
          <a:p>
            <a:pPr marL="0" indent="0">
              <a:buNone/>
            </a:pPr>
            <a:r>
              <a:rPr lang="en-US" sz="1600" b="1" i="1" u="sng" cap="none">
                <a:solidFill>
                  <a:schemeClr val="tx1">
                    <a:lumMod val="50000"/>
                    <a:lumOff val="50000"/>
                  </a:schemeClr>
                </a:solidFill>
                <a:latin typeface="Calibri" panose="020F0502020204030204" pitchFamily="34" charset="0"/>
                <a:cs typeface="Calibri" panose="020F0502020204030204" pitchFamily="34" charset="0"/>
              </a:rPr>
              <a:t>Analysis</a:t>
            </a:r>
            <a:r>
              <a:rPr lang="en-US" sz="1600" b="1" i="1" cap="none">
                <a:solidFill>
                  <a:schemeClr val="tx1">
                    <a:lumMod val="50000"/>
                    <a:lumOff val="50000"/>
                  </a:schemeClr>
                </a:solidFill>
                <a:latin typeface="Calibri" panose="020F0502020204030204" pitchFamily="34" charset="0"/>
                <a:cs typeface="Calibri" panose="020F0502020204030204" pitchFamily="34" charset="0"/>
              </a:rPr>
              <a:t>:</a:t>
            </a:r>
          </a:p>
          <a:p>
            <a:pPr marL="0" indent="0">
              <a:buNone/>
            </a:pPr>
            <a:r>
              <a:rPr lang="en-US" sz="1600" b="1" i="1" cap="none">
                <a:solidFill>
                  <a:srgbClr val="0070C0"/>
                </a:solidFill>
                <a:latin typeface="Calibri" panose="020F0502020204030204" pitchFamily="34" charset="0"/>
                <a:cs typeface="Calibri" panose="020F0502020204030204" pitchFamily="34" charset="0"/>
              </a:rPr>
              <a:t>This analysis is intended to find out the composition mix of Used Cars by body type in the inventory of 3 million used cars in </a:t>
            </a:r>
            <a:r>
              <a:rPr lang="en-US" sz="1600" b="1" i="1" cap="none" err="1">
                <a:solidFill>
                  <a:srgbClr val="0070C0"/>
                </a:solidFill>
                <a:latin typeface="Calibri" panose="020F0502020204030204" pitchFamily="34" charset="0"/>
                <a:cs typeface="Calibri" panose="020F0502020204030204" pitchFamily="34" charset="0"/>
              </a:rPr>
              <a:t>CarGurus</a:t>
            </a:r>
            <a:r>
              <a:rPr lang="en-US" sz="1600" b="1" i="1" cap="none">
                <a:solidFill>
                  <a:srgbClr val="0070C0"/>
                </a:solidFill>
                <a:latin typeface="Calibri" panose="020F0502020204030204" pitchFamily="34" charset="0"/>
                <a:cs typeface="Calibri" panose="020F0502020204030204" pitchFamily="34" charset="0"/>
              </a:rPr>
              <a:t>. </a:t>
            </a:r>
          </a:p>
        </p:txBody>
      </p:sp>
      <p:sp>
        <p:nvSpPr>
          <p:cNvPr id="11" name="Content Placeholder 2">
            <a:extLst>
              <a:ext uri="{FF2B5EF4-FFF2-40B4-BE49-F238E27FC236}">
                <a16:creationId xmlns:a16="http://schemas.microsoft.com/office/drawing/2014/main" id="{E690C045-3148-6141-8F33-E86714267A10}"/>
              </a:ext>
            </a:extLst>
          </p:cNvPr>
          <p:cNvSpPr txBox="1">
            <a:spLocks/>
          </p:cNvSpPr>
          <p:nvPr/>
        </p:nvSpPr>
        <p:spPr>
          <a:xfrm>
            <a:off x="113213" y="5003497"/>
            <a:ext cx="11638084" cy="143669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Font typeface="Arial" panose="020B0604020202020204" pitchFamily="34" charset="0"/>
              <a:buNone/>
            </a:pPr>
            <a:r>
              <a:rPr lang="en-US" sz="1600" b="1" i="1" u="sng" cap="none">
                <a:solidFill>
                  <a:srgbClr val="0070C0"/>
                </a:solidFill>
                <a:latin typeface="Calibri" panose="020F0502020204030204" pitchFamily="34" charset="0"/>
                <a:cs typeface="Calibri" panose="020F0502020204030204" pitchFamily="34" charset="0"/>
              </a:rPr>
              <a:t>QUERY</a:t>
            </a:r>
            <a:r>
              <a:rPr lang="en-US" sz="1600" b="1" i="1" cap="none">
                <a:solidFill>
                  <a:srgbClr val="0070C0"/>
                </a:solidFill>
                <a:latin typeface="Calibri" panose="020F0502020204030204" pitchFamily="34" charset="0"/>
                <a:cs typeface="Calibri" panose="020F0502020204030204" pitchFamily="34" charset="0"/>
              </a:rPr>
              <a:t>:</a:t>
            </a:r>
          </a:p>
          <a:p>
            <a:pPr marL="0" indent="0">
              <a:buNone/>
            </a:pPr>
            <a:r>
              <a:rPr lang="en-US" sz="1600" b="1" i="1" cap="none">
                <a:solidFill>
                  <a:schemeClr val="tx1">
                    <a:lumMod val="50000"/>
                    <a:lumOff val="50000"/>
                  </a:schemeClr>
                </a:solidFill>
                <a:latin typeface="Calibri" panose="020F0502020204030204" pitchFamily="34" charset="0"/>
                <a:cs typeface="Calibri" panose="020F0502020204030204" pitchFamily="34" charset="0"/>
              </a:rPr>
              <a:t>CREATE TABLE IF NOT EXISTS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count_by_bodytype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ROW FORMAT DELIMITED FIELDS TERMINATED BY ":" STORED AS TEXTFILE LOCATION "/user/</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vmuthup</a:t>
            </a:r>
            <a:r>
              <a:rPr lang="en-US" sz="1600" b="1" i="1" cap="none">
                <a:solidFill>
                  <a:schemeClr val="tx1">
                    <a:lumMod val="50000"/>
                    <a:lumOff val="50000"/>
                  </a:schemeClr>
                </a:solidFill>
                <a:latin typeface="Calibri" panose="020F0502020204030204" pitchFamily="34" charset="0"/>
                <a:cs typeface="Calibri" panose="020F0502020204030204" pitchFamily="34" charset="0"/>
              </a:rPr>
              <a:t>/GP2TermProject/</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bodytype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AS  select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body_type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as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BodyType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count(vin) as total from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cargurus_usedcars</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group by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body_type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having count(vin) &gt; 100 and trim(</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body_type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 '' and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body_type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 is NOT NULL  order by </a:t>
            </a:r>
            <a:r>
              <a:rPr lang="en-US" sz="1600" b="1" i="1" cap="none" err="1">
                <a:solidFill>
                  <a:schemeClr val="tx1">
                    <a:lumMod val="50000"/>
                    <a:lumOff val="50000"/>
                  </a:schemeClr>
                </a:solidFill>
                <a:latin typeface="Calibri" panose="020F0502020204030204" pitchFamily="34" charset="0"/>
                <a:cs typeface="Calibri" panose="020F0502020204030204" pitchFamily="34" charset="0"/>
              </a:rPr>
              <a:t>body_type</a:t>
            </a:r>
            <a:r>
              <a:rPr lang="en-US" sz="1600" b="1" i="1" cap="none">
                <a:solidFill>
                  <a:schemeClr val="tx1">
                    <a:lumMod val="50000"/>
                    <a:lumOff val="50000"/>
                  </a:schemeClr>
                </a:solidFill>
                <a:latin typeface="Calibri" panose="020F0502020204030204" pitchFamily="34" charset="0"/>
                <a:cs typeface="Calibri" panose="020F0502020204030204" pitchFamily="34" charset="0"/>
              </a:rPr>
              <a:t>;</a:t>
            </a:r>
          </a:p>
        </p:txBody>
      </p:sp>
      <p:sp>
        <p:nvSpPr>
          <p:cNvPr id="12" name="Content Placeholder 2">
            <a:extLst>
              <a:ext uri="{FF2B5EF4-FFF2-40B4-BE49-F238E27FC236}">
                <a16:creationId xmlns:a16="http://schemas.microsoft.com/office/drawing/2014/main" id="{E690C045-3148-6141-8F33-E86714267A10}"/>
              </a:ext>
            </a:extLst>
          </p:cNvPr>
          <p:cNvSpPr txBox="1">
            <a:spLocks/>
          </p:cNvSpPr>
          <p:nvPr/>
        </p:nvSpPr>
        <p:spPr>
          <a:xfrm>
            <a:off x="5548395" y="2342203"/>
            <a:ext cx="6484212" cy="266889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Font typeface="Arial" panose="020B0604020202020204" pitchFamily="34" charset="0"/>
              <a:buNone/>
            </a:pPr>
            <a:r>
              <a:rPr lang="en-US" sz="1600" b="1" i="1" u="sng" cap="none">
                <a:solidFill>
                  <a:schemeClr val="tx1">
                    <a:lumMod val="50000"/>
                    <a:lumOff val="50000"/>
                  </a:schemeClr>
                </a:solidFill>
                <a:latin typeface="Calibri"/>
                <a:cs typeface="Calibri"/>
              </a:rPr>
              <a:t>Inference</a:t>
            </a:r>
            <a:r>
              <a:rPr lang="en-US" sz="1600" b="1" i="1" cap="none">
                <a:solidFill>
                  <a:schemeClr val="tx1">
                    <a:lumMod val="50000"/>
                    <a:lumOff val="50000"/>
                  </a:schemeClr>
                </a:solidFill>
                <a:latin typeface="Calibri"/>
                <a:cs typeface="Calibri"/>
              </a:rPr>
              <a:t>:</a:t>
            </a:r>
          </a:p>
          <a:p>
            <a:pPr marL="0" indent="0">
              <a:buNone/>
            </a:pPr>
            <a:r>
              <a:rPr lang="en-US" sz="1600" b="1" i="1" cap="none">
                <a:solidFill>
                  <a:srgbClr val="0070C0"/>
                </a:solidFill>
                <a:latin typeface="Calibri"/>
                <a:cs typeface="Calibri"/>
              </a:rPr>
              <a:t>SUV / Crossovers dominate the inventory with close to 50% share which was expected as most Americans prefer bigger cars. However, the surprising data point to me is the higher Pickup Truck ratio than the Minivans. Offline analysis revealed that most American families in towns, farmlands and suburbs own Pickup Trucks for their day to day activities than the Minivan. That was an Interesting finding..</a:t>
            </a:r>
          </a:p>
        </p:txBody>
      </p:sp>
      <p:graphicFrame>
        <p:nvGraphicFramePr>
          <p:cNvPr id="13" name="Chart 12"/>
          <p:cNvGraphicFramePr>
            <a:graphicFrameLocks/>
          </p:cNvGraphicFramePr>
          <p:nvPr>
            <p:extLst>
              <p:ext uri="{D42A27DB-BD31-4B8C-83A1-F6EECF244321}">
                <p14:modId xmlns:p14="http://schemas.microsoft.com/office/powerpoint/2010/main" val="2995880271"/>
              </p:ext>
            </p:extLst>
          </p:nvPr>
        </p:nvGraphicFramePr>
        <p:xfrm>
          <a:off x="172887" y="1053014"/>
          <a:ext cx="5040630" cy="39471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44037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E80A01-D1B1-AF4D-9229-408CA5BDC3C2}"/>
              </a:ext>
            </a:extLst>
          </p:cNvPr>
          <p:cNvPicPr>
            <a:picLocks noChangeAspect="1"/>
          </p:cNvPicPr>
          <p:nvPr/>
        </p:nvPicPr>
        <p:blipFill>
          <a:blip r:embed="rId2"/>
          <a:stretch>
            <a:fillRect/>
          </a:stretch>
        </p:blipFill>
        <p:spPr>
          <a:xfrm>
            <a:off x="10212321" y="6447217"/>
            <a:ext cx="1739273" cy="320481"/>
          </a:xfrm>
          <a:prstGeom prst="rect">
            <a:avLst/>
          </a:prstGeom>
        </p:spPr>
      </p:pic>
      <p:sp>
        <p:nvSpPr>
          <p:cNvPr id="10" name="Rectangle 9">
            <a:extLst>
              <a:ext uri="{FF2B5EF4-FFF2-40B4-BE49-F238E27FC236}">
                <a16:creationId xmlns:a16="http://schemas.microsoft.com/office/drawing/2014/main" id="{FCD9AB84-4DF1-A048-8791-FA44BE806171}"/>
              </a:ext>
            </a:extLst>
          </p:cNvPr>
          <p:cNvSpPr/>
          <p:nvPr/>
        </p:nvSpPr>
        <p:spPr>
          <a:xfrm>
            <a:off x="0" y="6828914"/>
            <a:ext cx="12192000" cy="5817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BF9A758-C145-5B43-9E93-C37B9F48995D}"/>
              </a:ext>
            </a:extLst>
          </p:cNvPr>
          <p:cNvSpPr txBox="1">
            <a:spLocks/>
          </p:cNvSpPr>
          <p:nvPr/>
        </p:nvSpPr>
        <p:spPr>
          <a:xfrm>
            <a:off x="1308035" y="257726"/>
            <a:ext cx="10779462" cy="8062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70C0"/>
                </a:solidFill>
                <a:latin typeface="Arial Rounded MT Bold" panose="020F0704030504030204" pitchFamily="34" charset="0"/>
                <a:cs typeface="Calibri" panose="020F0502020204030204" pitchFamily="34" charset="0"/>
              </a:rPr>
              <a:t>2. Seller rating of car brand and its models</a:t>
            </a:r>
          </a:p>
        </p:txBody>
      </p:sp>
      <p:sp>
        <p:nvSpPr>
          <p:cNvPr id="9" name="Rectangle 8"/>
          <p:cNvSpPr/>
          <p:nvPr/>
        </p:nvSpPr>
        <p:spPr>
          <a:xfrm>
            <a:off x="9525" y="438150"/>
            <a:ext cx="1323974" cy="381000"/>
          </a:xfrm>
          <a:prstGeom prst="rect">
            <a:avLst/>
          </a:prstGeom>
          <a:solidFill>
            <a:schemeClr val="accent1">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2569580" y="1125151"/>
            <a:ext cx="7014258" cy="5666886"/>
          </a:xfrm>
          <a:prstGeom prst="rect">
            <a:avLst/>
          </a:prstGeom>
        </p:spPr>
      </p:pic>
    </p:spTree>
    <p:extLst>
      <p:ext uri="{BB962C8B-B14F-4D97-AF65-F5344CB8AC3E}">
        <p14:creationId xmlns:p14="http://schemas.microsoft.com/office/powerpoint/2010/main" val="45296633"/>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Application>Microsoft Office PowerPoint</Application>
  <PresentationFormat>Widescreen</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Woods, Olympia</dc:creator>
  <cp:revision>7</cp:revision>
  <dcterms:created xsi:type="dcterms:W3CDTF">2019-12-11T17:50:33Z</dcterms:created>
  <dcterms:modified xsi:type="dcterms:W3CDTF">2020-12-10T01:00:42Z</dcterms:modified>
</cp:coreProperties>
</file>